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40.jpg" ContentType="image/jpeg"/>
  <Override PartName="/ppt/media/image4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1" r:id="rId2"/>
    <p:sldId id="262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6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7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7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1557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0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98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29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63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0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0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4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5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6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0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2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E8F4B-FE37-4681-8C7A-2E7E1BE2F6B2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38D84-6140-4B35-AAF8-3F2DBADF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gif"/><Relationship Id="rId4" Type="http://schemas.openxmlformats.org/officeDocument/2006/relationships/image" Target="../media/image8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gif"/><Relationship Id="rId4" Type="http://schemas.openxmlformats.org/officeDocument/2006/relationships/image" Target="../media/image9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04013" y="662802"/>
            <a:ext cx="7067004" cy="1658982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Triangle">
              <a:avLst/>
            </a:prstTxWarp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sz="5400" dirty="0" smtClean="0">
                <a:ln w="0">
                  <a:solidFill>
                    <a:schemeClr val="tx1">
                      <a:lumMod val="65000"/>
                    </a:schemeClr>
                  </a:solidFill>
                </a:ln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</a:rPr>
              <a:t>15</a:t>
            </a:r>
            <a:r>
              <a:rPr lang="en-US" sz="5400" dirty="0" smtClean="0">
                <a:ln w="0">
                  <a:solidFill>
                    <a:schemeClr val="tx1">
                      <a:lumMod val="65000"/>
                    </a:schemeClr>
                  </a:solidFill>
                </a:ln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dirty="0" smtClean="0">
                <a:ln w="0">
                  <a:solidFill>
                    <a:schemeClr val="tx1">
                      <a:lumMod val="65000"/>
                    </a:schemeClr>
                  </a:solidFill>
                </a:ln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</a:rPr>
              <a:t>UI Templates</a:t>
            </a:r>
            <a:endParaRPr lang="en-US" sz="5400" dirty="0">
              <a:ln w="0">
                <a:solidFill>
                  <a:schemeClr val="tx1">
                    <a:lumMod val="65000"/>
                  </a:schemeClr>
                </a:solidFill>
              </a:ln>
              <a:solidFill>
                <a:srgbClr val="FFFF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79281" y="2562972"/>
            <a:ext cx="28520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sz="3600" dirty="0" smtClean="0">
                <a:ln w="0">
                  <a:solidFill>
                    <a:schemeClr val="tx1">
                      <a:lumMod val="65000"/>
                    </a:schemeClr>
                  </a:solidFill>
                </a:ln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</a:rPr>
              <a:t>(46-60)</a:t>
            </a:r>
            <a:endParaRPr lang="en-US" sz="3600" dirty="0">
              <a:ln w="0">
                <a:solidFill>
                  <a:schemeClr val="tx1">
                    <a:lumMod val="65000"/>
                  </a:schemeClr>
                </a:solidFill>
              </a:ln>
              <a:solidFill>
                <a:srgbClr val="FFFF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1455" y="4140925"/>
            <a:ext cx="642752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Members:</a:t>
            </a:r>
          </a:p>
          <a:p>
            <a:endParaRPr lang="en-US" sz="3200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15110121</a:t>
            </a:r>
          </a:p>
          <a:p>
            <a:pPr marL="285750" indent="-285750">
              <a:buFontTx/>
              <a:buChar char="-"/>
            </a:pPr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15110124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0295">
            <a:off x="257450" y="2988305"/>
            <a:ext cx="4893126" cy="34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1" y="1829735"/>
            <a:ext cx="7457373" cy="4754074"/>
          </a:xfrm>
          <a:prstGeom prst="rect">
            <a:avLst/>
          </a:prstGeom>
        </p:spPr>
      </p:pic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560510" y="752014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-5003293" y="-220516"/>
            <a:ext cx="50545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Coming Soon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25303" y="2384849"/>
            <a:ext cx="3381828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525303" y="3616681"/>
            <a:ext cx="3381828" cy="5900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25303" y="4182967"/>
            <a:ext cx="3381828" cy="8099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3" idx="3"/>
          </p:cNvCxnSpPr>
          <p:nvPr/>
        </p:nvCxnSpPr>
        <p:spPr>
          <a:xfrm>
            <a:off x="5907131" y="2994449"/>
            <a:ext cx="1796885" cy="100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1205" y="2712069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 of product/Service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5867133" y="3901718"/>
            <a:ext cx="1836883" cy="188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81205" y="3594403"/>
            <a:ext cx="2999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 description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867133" y="4587939"/>
            <a:ext cx="1836883" cy="1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881205" y="4295552"/>
            <a:ext cx="389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user’s information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994217" y="2665832"/>
            <a:ext cx="304800" cy="2190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994217" y="3589693"/>
            <a:ext cx="304800" cy="2190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5994217" y="4287817"/>
            <a:ext cx="304800" cy="2190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6" grpId="0"/>
      <p:bldP spid="3" grpId="0" animBg="1"/>
      <p:bldP spid="25" grpId="0" animBg="1"/>
      <p:bldP spid="27" grpId="0" animBg="1"/>
      <p:bldP spid="21" grpId="0"/>
      <p:bldP spid="31" grpId="0"/>
      <p:bldP spid="33" grpId="0"/>
      <p:bldP spid="28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51584" y="630447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5" y="1712034"/>
            <a:ext cx="6714698" cy="503602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9810" y="2246626"/>
            <a:ext cx="4653886" cy="349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24" y="1610436"/>
            <a:ext cx="6911537" cy="518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366" y="1810614"/>
            <a:ext cx="6451816" cy="48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214" y="1610436"/>
            <a:ext cx="6902120" cy="51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5003293" y="-220516"/>
            <a:ext cx="50545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Coming Soon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2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19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593" y="2193957"/>
            <a:ext cx="7422776" cy="1315279"/>
          </a:xfrm>
        </p:spPr>
        <p:txBody>
          <a:bodyPr>
            <a:noAutofit/>
          </a:bodyPr>
          <a:lstStyle/>
          <a:p>
            <a:r>
              <a:rPr lang="en-US" sz="3200" dirty="0" smtClean="0"/>
              <a:t>Provides </a:t>
            </a:r>
            <a:r>
              <a:rPr lang="en-US" sz="3200" dirty="0"/>
              <a:t>an overview of alerts from applications or users' </a:t>
            </a:r>
            <a:r>
              <a:rPr lang="en-US" sz="3200" dirty="0" smtClean="0"/>
              <a:t>interaction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003293" y="-220516"/>
            <a:ext cx="47933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30132">
            <a:off x="7011984" y="3211576"/>
            <a:ext cx="2627189" cy="19161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9432">
            <a:off x="8126952" y="3453598"/>
            <a:ext cx="3636300" cy="36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3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34" y="1793931"/>
            <a:ext cx="6338765" cy="4754074"/>
          </a:xfrm>
          <a:prstGeom prst="rect">
            <a:avLst/>
          </a:prstGeom>
        </p:spPr>
      </p:pic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560510" y="752014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-5003293" y="-220516"/>
            <a:ext cx="47933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917189" y="1819433"/>
            <a:ext cx="3381828" cy="7368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525303" y="3616681"/>
            <a:ext cx="3381828" cy="1946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25303" y="5613216"/>
            <a:ext cx="3381828" cy="637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323431" y="2194709"/>
            <a:ext cx="1332265" cy="14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1205" y="1875670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5931007" y="4488578"/>
            <a:ext cx="1836883" cy="188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81205" y="4170968"/>
            <a:ext cx="1484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867133" y="5936931"/>
            <a:ext cx="1836883" cy="1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881205" y="5563499"/>
            <a:ext cx="277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Optional button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410517" y="1880456"/>
            <a:ext cx="304800" cy="2190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058091" y="4176553"/>
            <a:ext cx="304800" cy="2190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5994217" y="5636809"/>
            <a:ext cx="304800" cy="2190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6" grpId="0"/>
      <p:bldP spid="3" grpId="0" animBg="1"/>
      <p:bldP spid="25" grpId="0" animBg="1"/>
      <p:bldP spid="27" grpId="0" animBg="1"/>
      <p:bldP spid="21" grpId="0"/>
      <p:bldP spid="31" grpId="0"/>
      <p:bldP spid="33" grpId="0"/>
      <p:bldP spid="28" grpId="0" animBg="1"/>
      <p:bldP spid="38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51584" y="630447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5" y="1712034"/>
            <a:ext cx="6714697" cy="503602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9810" y="1985859"/>
            <a:ext cx="4653885" cy="349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85" y="1564405"/>
            <a:ext cx="6911537" cy="518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389" y="1810614"/>
            <a:ext cx="6451816" cy="48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64" y="1571467"/>
            <a:ext cx="6902120" cy="51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5003293" y="-220516"/>
            <a:ext cx="47933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426203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19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7344" y="4076545"/>
            <a:ext cx="7422776" cy="1315279"/>
          </a:xfrm>
        </p:spPr>
        <p:txBody>
          <a:bodyPr>
            <a:noAutofit/>
          </a:bodyPr>
          <a:lstStyle/>
          <a:p>
            <a:r>
              <a:rPr lang="en-US" sz="3200" dirty="0"/>
              <a:t>Displays a list of open positions (with their descriptions and requirements) so that the candidates can apply. </a:t>
            </a:r>
            <a:endParaRPr lang="en-US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3926075" y="-285603"/>
            <a:ext cx="39260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Job listing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8032"/>
            <a:ext cx="4802627" cy="28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578779"/>
            <a:ext cx="7140388" cy="5050621"/>
          </a:xfrm>
          <a:prstGeom prst="rect">
            <a:avLst/>
          </a:prstGeom>
        </p:spPr>
      </p:pic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2353887" y="574449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-4006757" y="-275300"/>
            <a:ext cx="39260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listing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2423169" y="2290117"/>
            <a:ext cx="4292148" cy="456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21976" y="2971568"/>
            <a:ext cx="5810445" cy="36578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689943" y="5563499"/>
            <a:ext cx="929881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715317" y="2504221"/>
            <a:ext cx="1332265" cy="14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1205" y="1875670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 and filters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6785574" y="4444823"/>
            <a:ext cx="1095631" cy="112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7259" y="4094295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Job listing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603291" y="5842188"/>
            <a:ext cx="12779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881205" y="5563499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 button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832421" y="2241367"/>
            <a:ext cx="304800" cy="2190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928475" y="4167605"/>
            <a:ext cx="304800" cy="2190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6899872" y="5536103"/>
            <a:ext cx="304800" cy="2190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7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6" grpId="0"/>
      <p:bldP spid="3" grpId="0" animBg="1"/>
      <p:bldP spid="25" grpId="0" animBg="1"/>
      <p:bldP spid="27" grpId="0" animBg="1"/>
      <p:bldP spid="21" grpId="0"/>
      <p:bldP spid="31" grpId="0"/>
      <p:bldP spid="33" grpId="0"/>
      <p:bldP spid="28" grpId="0" animBg="1"/>
      <p:bldP spid="3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51584" y="630447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5" y="1712034"/>
            <a:ext cx="6714696" cy="503602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9810" y="1985859"/>
            <a:ext cx="4653884" cy="349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85" y="1712034"/>
            <a:ext cx="6911536" cy="518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365" y="1712034"/>
            <a:ext cx="6451816" cy="483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01" y="1654164"/>
            <a:ext cx="6902120" cy="51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4049788" y="-258709"/>
            <a:ext cx="39260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listing</a:t>
            </a:r>
          </a:p>
        </p:txBody>
      </p:sp>
    </p:spTree>
    <p:extLst>
      <p:ext uri="{BB962C8B-B14F-4D97-AF65-F5344CB8AC3E}">
        <p14:creationId xmlns:p14="http://schemas.microsoft.com/office/powerpoint/2010/main" val="354935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19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55620"/>
            <a:ext cx="8334889" cy="1315279"/>
          </a:xfrm>
        </p:spPr>
        <p:txBody>
          <a:bodyPr>
            <a:noAutofit/>
          </a:bodyPr>
          <a:lstStyle/>
          <a:p>
            <a:r>
              <a:rPr lang="en-US" sz="3200" dirty="0"/>
              <a:t>Interchanged with Media </a:t>
            </a:r>
            <a:r>
              <a:rPr lang="en-US" sz="3200" dirty="0" smtClean="0"/>
              <a:t>page or News page.</a:t>
            </a:r>
            <a:endParaRPr lang="en-US" sz="3200" dirty="0"/>
          </a:p>
          <a:p>
            <a:r>
              <a:rPr lang="en-US" sz="3200" dirty="0"/>
              <a:t>I</a:t>
            </a:r>
            <a:r>
              <a:rPr lang="en-US" sz="3200" dirty="0" smtClean="0"/>
              <a:t>t </a:t>
            </a:r>
            <a:r>
              <a:rPr lang="en-US" sz="3200" dirty="0"/>
              <a:t>is an essential element of any public relations strategy</a:t>
            </a:r>
          </a:p>
          <a:p>
            <a:r>
              <a:rPr lang="en-US" sz="3200" dirty="0"/>
              <a:t>It is for those people who want to learn more about your company</a:t>
            </a:r>
          </a:p>
          <a:p>
            <a:r>
              <a:rPr lang="en-US" sz="3200" dirty="0"/>
              <a:t>You can educate potential customers and the media about what is going on at your organization</a:t>
            </a:r>
            <a:endParaRPr lang="en-US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4045466" y="-247410"/>
            <a:ext cx="40454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Press Page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89" y="2205318"/>
            <a:ext cx="3623202" cy="42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9" y="1730833"/>
            <a:ext cx="6338765" cy="4754073"/>
          </a:xfrm>
          <a:prstGeom prst="rect">
            <a:avLst/>
          </a:prstGeom>
        </p:spPr>
      </p:pic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2864875" y="703493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-4045466" y="-247410"/>
            <a:ext cx="40454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Page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20822" y="1815979"/>
            <a:ext cx="472597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articles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Offline-News cutting &amp;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links/screenshots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TV/ Online Portal video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coverage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65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6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7" y="1242600"/>
            <a:ext cx="10788092" cy="57356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2809" y="-194218"/>
            <a:ext cx="3100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423366" flipH="1">
            <a:off x="786820" y="362726"/>
            <a:ext cx="6164814" cy="6410444"/>
          </a:xfrm>
          <a:prstGeom prst="parallelogram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Feed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Coming Soon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Listing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 Page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UI Logo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 Navigation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375575" flipH="1">
            <a:off x="5505495" y="544140"/>
            <a:ext cx="6655572" cy="6293465"/>
          </a:xfrm>
          <a:prstGeom prst="parallelogram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 Reservation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 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Breadcrumbs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Player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Pattern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Picker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0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51584" y="630447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" y="1629141"/>
            <a:ext cx="6714697" cy="503602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9810" y="1985859"/>
            <a:ext cx="4653884" cy="349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730" y="1629141"/>
            <a:ext cx="6911536" cy="518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450" y="1686248"/>
            <a:ext cx="6451816" cy="48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7160" y="1641271"/>
            <a:ext cx="4155900" cy="51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4045466" y="-366285"/>
            <a:ext cx="40454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Page</a:t>
            </a:r>
          </a:p>
        </p:txBody>
      </p:sp>
    </p:spTree>
    <p:extLst>
      <p:ext uri="{BB962C8B-B14F-4D97-AF65-F5344CB8AC3E}">
        <p14:creationId xmlns:p14="http://schemas.microsoft.com/office/powerpoint/2010/main" val="45018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19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0" y="2474846"/>
            <a:ext cx="8334889" cy="1315279"/>
          </a:xfrm>
        </p:spPr>
        <p:txBody>
          <a:bodyPr>
            <a:noAutofit/>
          </a:bodyPr>
          <a:lstStyle/>
          <a:p>
            <a:r>
              <a:rPr lang="en-US" sz="3200" dirty="0"/>
              <a:t>Daily UI is a series of daily design challenges design inspiration and neat surprise rewards. </a:t>
            </a:r>
            <a:endParaRPr lang="en-US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5206607" y="-264687"/>
            <a:ext cx="53094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 UI Logo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04" y="3976914"/>
            <a:ext cx="6694164" cy="267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51584" y="630447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" y="1629141"/>
            <a:ext cx="6714696" cy="503602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9810" y="1985859"/>
            <a:ext cx="4653884" cy="349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790" y="1533301"/>
            <a:ext cx="6911536" cy="518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650" y="1629141"/>
            <a:ext cx="6451816" cy="48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280" y="1973682"/>
            <a:ext cx="5795919" cy="434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5366266" y="-264687"/>
            <a:ext cx="53094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UI Logo</a:t>
            </a:r>
          </a:p>
        </p:txBody>
      </p:sp>
    </p:spTree>
    <p:extLst>
      <p:ext uri="{BB962C8B-B14F-4D97-AF65-F5344CB8AC3E}">
        <p14:creationId xmlns:p14="http://schemas.microsoft.com/office/powerpoint/2010/main" val="51694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19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55620"/>
            <a:ext cx="11306629" cy="4541980"/>
          </a:xfrm>
        </p:spPr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/>
              <a:t>user interface element within a webpage that contains links to other sections of the website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In </a:t>
            </a:r>
            <a:r>
              <a:rPr lang="en-US" sz="3200" dirty="0"/>
              <a:t>most cases, no matter what page you are viewing, you can use the </a:t>
            </a:r>
            <a:r>
              <a:rPr lang="en-US" sz="3200" dirty="0" smtClean="0"/>
              <a:t>heading navigation to </a:t>
            </a:r>
            <a:r>
              <a:rPr lang="en-US" sz="3200" dirty="0"/>
              <a:t>visit other sections of the website.</a:t>
            </a:r>
          </a:p>
          <a:p>
            <a:endParaRPr lang="en-US" sz="3200" dirty="0"/>
          </a:p>
          <a:p>
            <a:endParaRPr lang="en-US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-6996508" y="-232896"/>
            <a:ext cx="70110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Header Navigation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5" y="4273965"/>
            <a:ext cx="9859444" cy="283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51584" y="630447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" y="1629141"/>
            <a:ext cx="6714696" cy="503602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9810" y="1985859"/>
            <a:ext cx="4653884" cy="349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729" y="1629141"/>
            <a:ext cx="6911536" cy="518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790" y="1629141"/>
            <a:ext cx="6796435" cy="50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943" y="1646508"/>
            <a:ext cx="6645282" cy="498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7105151" y="-163085"/>
            <a:ext cx="70110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 Navigation</a:t>
            </a:r>
          </a:p>
        </p:txBody>
      </p:sp>
    </p:spTree>
    <p:extLst>
      <p:ext uri="{BB962C8B-B14F-4D97-AF65-F5344CB8AC3E}">
        <p14:creationId xmlns:p14="http://schemas.microsoft.com/office/powerpoint/2010/main" val="11676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693" y="2096064"/>
            <a:ext cx="6601558" cy="4473548"/>
          </a:xfrm>
        </p:spPr>
        <p:txBody>
          <a:bodyPr>
            <a:no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arrangement in which something such as a seat on 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aircraft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 a table at a restaurant is kept for 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you.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 of reserving 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something.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omething reserved.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9256157" y="-232935"/>
            <a:ext cx="45079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26194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pic>
        <p:nvPicPr>
          <p:cNvPr id="1026" name="Picture 2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4" y="2757269"/>
            <a:ext cx="4885134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010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583296" y="-232935"/>
            <a:ext cx="45079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9163" y="741711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32" y="1568254"/>
            <a:ext cx="5086350" cy="47625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520530" y="2394124"/>
            <a:ext cx="2917398" cy="1565627"/>
            <a:chOff x="5954898" y="2008650"/>
            <a:chExt cx="4184930" cy="2245850"/>
          </a:xfrm>
        </p:grpSpPr>
        <p:sp>
          <p:nvSpPr>
            <p:cNvPr id="9" name="Rounded Rectangle 8"/>
            <p:cNvSpPr/>
            <p:nvPr/>
          </p:nvSpPr>
          <p:spPr>
            <a:xfrm>
              <a:off x="6464300" y="2008650"/>
              <a:ext cx="3675528" cy="1907250"/>
            </a:xfrm>
            <a:prstGeom prst="roundRect">
              <a:avLst>
                <a:gd name="adj" fmla="val 468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954898" y="2008650"/>
              <a:ext cx="1207902" cy="1907250"/>
            </a:xfrm>
            <a:custGeom>
              <a:avLst/>
              <a:gdLst>
                <a:gd name="connsiteX0" fmla="*/ 89278 w 1207902"/>
                <a:gd name="connsiteY0" fmla="*/ 0 h 1907250"/>
                <a:gd name="connsiteX1" fmla="*/ 1207902 w 1207902"/>
                <a:gd name="connsiteY1" fmla="*/ 0 h 1907250"/>
                <a:gd name="connsiteX2" fmla="*/ 1207902 w 1207902"/>
                <a:gd name="connsiteY2" fmla="*/ 1907250 h 1907250"/>
                <a:gd name="connsiteX3" fmla="*/ 89278 w 1207902"/>
                <a:gd name="connsiteY3" fmla="*/ 1907250 h 1907250"/>
                <a:gd name="connsiteX4" fmla="*/ 0 w 1207902"/>
                <a:gd name="connsiteY4" fmla="*/ 1817972 h 1907250"/>
                <a:gd name="connsiteX5" fmla="*/ 0 w 1207902"/>
                <a:gd name="connsiteY5" fmla="*/ 89278 h 1907250"/>
                <a:gd name="connsiteX6" fmla="*/ 89278 w 1207902"/>
                <a:gd name="connsiteY6" fmla="*/ 0 h 19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7902" h="1907250">
                  <a:moveTo>
                    <a:pt x="89278" y="0"/>
                  </a:moveTo>
                  <a:lnTo>
                    <a:pt x="1207902" y="0"/>
                  </a:lnTo>
                  <a:lnTo>
                    <a:pt x="1207902" y="1907250"/>
                  </a:lnTo>
                  <a:lnTo>
                    <a:pt x="89278" y="1907250"/>
                  </a:lnTo>
                  <a:cubicBezTo>
                    <a:pt x="39971" y="1907250"/>
                    <a:pt x="0" y="1867279"/>
                    <a:pt x="0" y="1817972"/>
                  </a:cubicBezTo>
                  <a:lnTo>
                    <a:pt x="0" y="89278"/>
                  </a:lnTo>
                  <a:cubicBezTo>
                    <a:pt x="0" y="39971"/>
                    <a:pt x="39971" y="0"/>
                    <a:pt x="89278" y="0"/>
                  </a:cubicBez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9410700" y="3915900"/>
              <a:ext cx="392776" cy="3386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" name="Group 11"/>
          <p:cNvGrpSpPr/>
          <p:nvPr/>
        </p:nvGrpSpPr>
        <p:grpSpPr>
          <a:xfrm flipV="1">
            <a:off x="1282931" y="3854333"/>
            <a:ext cx="2922837" cy="1565627"/>
            <a:chOff x="6464300" y="2008650"/>
            <a:chExt cx="4192731" cy="2245850"/>
          </a:xfrm>
        </p:grpSpPr>
        <p:sp>
          <p:nvSpPr>
            <p:cNvPr id="13" name="Rounded Rectangle 12"/>
            <p:cNvSpPr/>
            <p:nvPr/>
          </p:nvSpPr>
          <p:spPr>
            <a:xfrm>
              <a:off x="6464300" y="2008650"/>
              <a:ext cx="3675528" cy="1907250"/>
            </a:xfrm>
            <a:prstGeom prst="roundRect">
              <a:avLst>
                <a:gd name="adj" fmla="val 46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Freeform 13"/>
            <p:cNvSpPr/>
            <p:nvPr/>
          </p:nvSpPr>
          <p:spPr>
            <a:xfrm flipH="1">
              <a:off x="9449129" y="2008650"/>
              <a:ext cx="1207902" cy="1907250"/>
            </a:xfrm>
            <a:custGeom>
              <a:avLst/>
              <a:gdLst>
                <a:gd name="connsiteX0" fmla="*/ 89278 w 1207902"/>
                <a:gd name="connsiteY0" fmla="*/ 0 h 1907250"/>
                <a:gd name="connsiteX1" fmla="*/ 1207902 w 1207902"/>
                <a:gd name="connsiteY1" fmla="*/ 0 h 1907250"/>
                <a:gd name="connsiteX2" fmla="*/ 1207902 w 1207902"/>
                <a:gd name="connsiteY2" fmla="*/ 1907250 h 1907250"/>
                <a:gd name="connsiteX3" fmla="*/ 89278 w 1207902"/>
                <a:gd name="connsiteY3" fmla="*/ 1907250 h 1907250"/>
                <a:gd name="connsiteX4" fmla="*/ 0 w 1207902"/>
                <a:gd name="connsiteY4" fmla="*/ 1817972 h 1907250"/>
                <a:gd name="connsiteX5" fmla="*/ 0 w 1207902"/>
                <a:gd name="connsiteY5" fmla="*/ 89278 h 1907250"/>
                <a:gd name="connsiteX6" fmla="*/ 89278 w 1207902"/>
                <a:gd name="connsiteY6" fmla="*/ 0 h 19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7902" h="1907250">
                  <a:moveTo>
                    <a:pt x="89278" y="0"/>
                  </a:moveTo>
                  <a:lnTo>
                    <a:pt x="1207902" y="0"/>
                  </a:lnTo>
                  <a:lnTo>
                    <a:pt x="1207902" y="1907250"/>
                  </a:lnTo>
                  <a:lnTo>
                    <a:pt x="89278" y="1907250"/>
                  </a:lnTo>
                  <a:cubicBezTo>
                    <a:pt x="39971" y="1907250"/>
                    <a:pt x="0" y="1867279"/>
                    <a:pt x="0" y="1817972"/>
                  </a:cubicBezTo>
                  <a:lnTo>
                    <a:pt x="0" y="89278"/>
                  </a:lnTo>
                  <a:cubicBezTo>
                    <a:pt x="0" y="39971"/>
                    <a:pt x="39971" y="0"/>
                    <a:pt x="89278" y="0"/>
                  </a:cubicBez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Isosceles Triangle 14"/>
            <p:cNvSpPr/>
            <p:nvPr/>
          </p:nvSpPr>
          <p:spPr>
            <a:xfrm rot="10800000">
              <a:off x="6777314" y="3915900"/>
              <a:ext cx="392776" cy="3386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2" name="Inhaltsplatzhalter 4"/>
          <p:cNvSpPr txBox="1">
            <a:spLocks/>
          </p:cNvSpPr>
          <p:nvPr/>
        </p:nvSpPr>
        <p:spPr>
          <a:xfrm>
            <a:off x="3505903" y="2751139"/>
            <a:ext cx="2120740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000" b="1" dirty="0" smtClean="0">
                <a:latin typeface="+mj-lt"/>
              </a:rPr>
              <a:t>Reservation’s Name</a:t>
            </a:r>
            <a:endParaRPr lang="en-US" sz="1100" dirty="0">
              <a:latin typeface="+mn-lt"/>
            </a:endParaRPr>
          </a:p>
        </p:txBody>
      </p:sp>
      <p:sp>
        <p:nvSpPr>
          <p:cNvPr id="33" name="Inhaltsplatzhalter 4"/>
          <p:cNvSpPr txBox="1">
            <a:spLocks/>
          </p:cNvSpPr>
          <p:nvPr/>
        </p:nvSpPr>
        <p:spPr>
          <a:xfrm>
            <a:off x="1158288" y="4474926"/>
            <a:ext cx="2105707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000" b="1" dirty="0" smtClean="0">
                <a:latin typeface="+mj-lt"/>
              </a:rPr>
              <a:t>Information of reservation</a:t>
            </a:r>
            <a:endParaRPr lang="en-US" sz="1100" dirty="0">
              <a:latin typeface="+mn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86929" y="2813538"/>
            <a:ext cx="508122" cy="560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30680" y="4474926"/>
            <a:ext cx="508122" cy="5604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818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2" grpId="0"/>
      <p:bldP spid="33" grpId="0"/>
      <p:bldP spid="36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583296" y="-232935"/>
            <a:ext cx="45079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1584" y="741711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pic>
        <p:nvPicPr>
          <p:cNvPr id="2050" name="Picture 2" descr="Andrej Radisic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335" y="1884154"/>
            <a:ext cx="6123795" cy="459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rco Biederma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6502"/>
            <a:ext cx="56642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leg Frol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0" y="1981541"/>
            <a:ext cx="5764148" cy="432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ohannes Er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541"/>
            <a:ext cx="5764148" cy="432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18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725" y="2667000"/>
            <a:ext cx="6508325" cy="2419350"/>
          </a:xfrm>
        </p:spPr>
        <p:txBody>
          <a:bodyPr>
            <a:no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flat design 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icons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featuring workspace elements. The 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icons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are freely available to be used for your personal and commercial projects.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54246" y="-232935"/>
            <a:ext cx="31229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Icon Set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26194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pic>
        <p:nvPicPr>
          <p:cNvPr id="4098" name="Picture 2" descr="Káº¿t quáº£ hÃ¬nh áº£nh cho what is icon set in web 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628900"/>
            <a:ext cx="5012364" cy="250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754246" y="-232935"/>
            <a:ext cx="31229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Icon Set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9163" y="741711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pic>
        <p:nvPicPr>
          <p:cNvPr id="5122" name="Picture 2" descr="Káº¿t quáº£ hÃ¬nh áº£nh cho icon set 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260" y="1716358"/>
            <a:ext cx="6957240" cy="49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9150" y="3508956"/>
            <a:ext cx="4019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picture expresses special properties of this feature</a:t>
            </a:r>
          </a:p>
        </p:txBody>
      </p:sp>
    </p:spTree>
    <p:extLst>
      <p:ext uri="{BB962C8B-B14F-4D97-AF65-F5344CB8AC3E}">
        <p14:creationId xmlns:p14="http://schemas.microsoft.com/office/powerpoint/2010/main" val="260026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19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496" y="1935921"/>
            <a:ext cx="7422776" cy="3695136"/>
          </a:xfrm>
        </p:spPr>
        <p:txBody>
          <a:bodyPr>
            <a:noAutofit/>
          </a:bodyPr>
          <a:lstStyle/>
          <a:p>
            <a:r>
              <a:rPr lang="en-US" sz="3200" dirty="0"/>
              <a:t>Interchanged with billing </a:t>
            </a:r>
            <a:r>
              <a:rPr lang="en-US" sz="3200" dirty="0" smtClean="0"/>
              <a:t>functionality.</a:t>
            </a:r>
          </a:p>
          <a:p>
            <a:r>
              <a:rPr lang="en-US" sz="3200" dirty="0" smtClean="0"/>
              <a:t>Indicating </a:t>
            </a:r>
            <a:r>
              <a:rPr lang="en-US" sz="3200" dirty="0"/>
              <a:t>a list of the products or services, quantities, </a:t>
            </a:r>
            <a:r>
              <a:rPr lang="en-US" sz="3200" dirty="0" smtClean="0"/>
              <a:t>and agreed prices for </a:t>
            </a:r>
            <a:r>
              <a:rPr lang="en-US" sz="3200" dirty="0"/>
              <a:t>products or services the seller had provided the buyer</a:t>
            </a:r>
            <a:r>
              <a:rPr lang="en-US" sz="3200" dirty="0" smtClean="0"/>
              <a:t>.</a:t>
            </a:r>
          </a:p>
          <a:p>
            <a:r>
              <a:rPr lang="en-US" sz="3200" dirty="0"/>
              <a:t>Follows a certain template of each corporation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5799">
            <a:off x="7319889" y="1351866"/>
            <a:ext cx="4394982" cy="4394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452">
            <a:off x="7791786" y="2298279"/>
            <a:ext cx="4394982" cy="4394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74504">
            <a:off x="10648514" y="5126290"/>
            <a:ext cx="1434567" cy="176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910926" y="-247410"/>
            <a:ext cx="28167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41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754246" y="-232935"/>
            <a:ext cx="31229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Icon Set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1584" y="741711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pic>
        <p:nvPicPr>
          <p:cNvPr id="6150" name="Picture 6" descr="Shell_Xiao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075" y="2056057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Kyle Deck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2851"/>
            <a:ext cx="5938342" cy="44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ivan Raj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95" y="1988672"/>
            <a:ext cx="6032732" cy="452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nna Paschenk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11" y="1942264"/>
            <a:ext cx="6094610" cy="457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519" y="2381814"/>
            <a:ext cx="6699131" cy="4476186"/>
          </a:xfrm>
        </p:spPr>
        <p:txBody>
          <a:bodyPr>
            <a:no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“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breadcrumb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 (or “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breadcrumb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trail”) is a type of secondary navigation scheme that reveals the user's location in a 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application. </a:t>
            </a:r>
            <a:endParaRPr lang="en-US" sz="28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 comes from the Hansel and Gretel fairy tale in 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title children drop 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breadcrumbs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form a trail back to their home.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0012296" y="-232935"/>
            <a:ext cx="51050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Breadcrumbs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26194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pic>
        <p:nvPicPr>
          <p:cNvPr id="7170" name="Picture 2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721" y="2381814"/>
            <a:ext cx="4986929" cy="405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49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0012296" y="-232935"/>
            <a:ext cx="51050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Breadcrumbs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9163" y="741711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pic>
        <p:nvPicPr>
          <p:cNvPr id="8196" name="Picture 4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58" y="1638299"/>
            <a:ext cx="6734543" cy="505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19150" y="3508956"/>
            <a:ext cx="4019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This picture expresses special properties of this feature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18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1584" y="741711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pic>
        <p:nvPicPr>
          <p:cNvPr id="9218" name="Picture 2" descr="Sergiu Ra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99" y="2045286"/>
            <a:ext cx="6134101" cy="46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J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5286"/>
            <a:ext cx="5604152" cy="46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Kleant Zog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448" y="2045286"/>
            <a:ext cx="5689600" cy="46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atherine Wa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99" y="2045286"/>
            <a:ext cx="6134101" cy="46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10012296" y="-232935"/>
            <a:ext cx="51050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Breadcrumbs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99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644" y="2672840"/>
            <a:ext cx="4727350" cy="2546274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Video</a:t>
            </a:r>
            <a:r>
              <a:rPr lang="en-US" dirty="0">
                <a:effectLst/>
              </a:rPr>
              <a:t> </a:t>
            </a:r>
            <a:r>
              <a:rPr lang="en-US" b="1" dirty="0">
                <a:effectLst/>
              </a:rPr>
              <a:t>players</a:t>
            </a:r>
            <a:r>
              <a:rPr lang="en-US" dirty="0">
                <a:effectLst/>
              </a:rPr>
              <a:t> commonly display standard media control icons known from physical devices such as tape recorders and CD </a:t>
            </a:r>
            <a:r>
              <a:rPr lang="en-US" b="1" dirty="0">
                <a:effectLst/>
              </a:rPr>
              <a:t>players</a:t>
            </a:r>
            <a:r>
              <a:rPr lang="en-US" dirty="0">
                <a:effectLst/>
              </a:rPr>
              <a:t>, such as </a:t>
            </a:r>
            <a:r>
              <a:rPr lang="en-US" dirty="0" smtClean="0">
                <a:effectLst/>
              </a:rPr>
              <a:t>play, pause, fast - forward</a:t>
            </a:r>
            <a:r>
              <a:rPr lang="en-US" dirty="0">
                <a:effectLst/>
              </a:rPr>
              <a:t>, </a:t>
            </a:r>
            <a:r>
              <a:rPr lang="en-US" dirty="0" smtClean="0">
                <a:effectLst/>
              </a:rPr>
              <a:t>back-forward</a:t>
            </a:r>
            <a:r>
              <a:rPr lang="en-US" dirty="0">
                <a:effectLst/>
              </a:rPr>
              <a:t>, and </a:t>
            </a:r>
            <a:r>
              <a:rPr lang="en-US" dirty="0" smtClean="0">
                <a:effectLst/>
              </a:rPr>
              <a:t>stop </a:t>
            </a:r>
            <a:r>
              <a:rPr lang="en-US" dirty="0">
                <a:effectLst/>
              </a:rPr>
              <a:t>buttons.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0012296" y="-218867"/>
            <a:ext cx="4830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Player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26194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pic>
        <p:nvPicPr>
          <p:cNvPr id="1026" name="Picture 2" descr="Káº¿t quáº£ hÃ¬nh áº£nh cho what is video player 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360" y="2278642"/>
            <a:ext cx="6269890" cy="399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9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0012296" y="-218867"/>
            <a:ext cx="4830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Player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9163" y="741711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226" y="2627881"/>
            <a:ext cx="6682154" cy="316912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66875" y="3108250"/>
            <a:ext cx="1815776" cy="2756870"/>
            <a:chOff x="551543" y="2533338"/>
            <a:chExt cx="1736828" cy="3675826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51543" y="2533338"/>
              <a:ext cx="1736828" cy="3675826"/>
            </a:xfrm>
            <a:custGeom>
              <a:avLst/>
              <a:gdLst>
                <a:gd name="T0" fmla="*/ 1323 w 1323"/>
                <a:gd name="T1" fmla="*/ 2626 h 2800"/>
                <a:gd name="T2" fmla="*/ 661 w 1323"/>
                <a:gd name="T3" fmla="*/ 2800 h 2800"/>
                <a:gd name="T4" fmla="*/ 0 w 1323"/>
                <a:gd name="T5" fmla="*/ 2626 h 2800"/>
                <a:gd name="T6" fmla="*/ 0 w 1323"/>
                <a:gd name="T7" fmla="*/ 0 h 2800"/>
                <a:gd name="T8" fmla="*/ 1323 w 1323"/>
                <a:gd name="T9" fmla="*/ 0 h 2800"/>
                <a:gd name="T10" fmla="*/ 1323 w 1323"/>
                <a:gd name="T11" fmla="*/ 2626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3" h="2800">
                  <a:moveTo>
                    <a:pt x="1323" y="2626"/>
                  </a:moveTo>
                  <a:lnTo>
                    <a:pt x="661" y="2800"/>
                  </a:lnTo>
                  <a:lnTo>
                    <a:pt x="0" y="2626"/>
                  </a:lnTo>
                  <a:lnTo>
                    <a:pt x="0" y="0"/>
                  </a:lnTo>
                  <a:lnTo>
                    <a:pt x="1323" y="0"/>
                  </a:lnTo>
                  <a:lnTo>
                    <a:pt x="1323" y="2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35991" y="3322923"/>
              <a:ext cx="1365307" cy="34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82657" y="3108250"/>
            <a:ext cx="1935838" cy="2756870"/>
            <a:chOff x="2895905" y="2533338"/>
            <a:chExt cx="1736828" cy="3675826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895905" y="2533338"/>
              <a:ext cx="1736828" cy="3675826"/>
            </a:xfrm>
            <a:custGeom>
              <a:avLst/>
              <a:gdLst>
                <a:gd name="T0" fmla="*/ 1323 w 1323"/>
                <a:gd name="T1" fmla="*/ 2626 h 2800"/>
                <a:gd name="T2" fmla="*/ 661 w 1323"/>
                <a:gd name="T3" fmla="*/ 2800 h 2800"/>
                <a:gd name="T4" fmla="*/ 0 w 1323"/>
                <a:gd name="T5" fmla="*/ 2626 h 2800"/>
                <a:gd name="T6" fmla="*/ 0 w 1323"/>
                <a:gd name="T7" fmla="*/ 0 h 2800"/>
                <a:gd name="T8" fmla="*/ 1323 w 1323"/>
                <a:gd name="T9" fmla="*/ 0 h 2800"/>
                <a:gd name="T10" fmla="*/ 1323 w 1323"/>
                <a:gd name="T11" fmla="*/ 2626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3" h="2800">
                  <a:moveTo>
                    <a:pt x="1323" y="2626"/>
                  </a:moveTo>
                  <a:lnTo>
                    <a:pt x="661" y="2800"/>
                  </a:lnTo>
                  <a:lnTo>
                    <a:pt x="0" y="2626"/>
                  </a:lnTo>
                  <a:lnTo>
                    <a:pt x="0" y="0"/>
                  </a:lnTo>
                  <a:lnTo>
                    <a:pt x="1323" y="0"/>
                  </a:lnTo>
                  <a:lnTo>
                    <a:pt x="1323" y="2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087981" y="3288714"/>
              <a:ext cx="1365307" cy="34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66875" y="2710474"/>
            <a:ext cx="1815776" cy="560236"/>
            <a:chOff x="551543" y="2002969"/>
            <a:chExt cx="1736828" cy="746981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551543" y="2533338"/>
              <a:ext cx="1736828" cy="1010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07083" y="2002969"/>
              <a:ext cx="824435" cy="746981"/>
            </a:xfrm>
            <a:custGeom>
              <a:avLst/>
              <a:gdLst>
                <a:gd name="T0" fmla="*/ 414 w 414"/>
                <a:gd name="T1" fmla="*/ 0 h 376"/>
                <a:gd name="T2" fmla="*/ 0 w 414"/>
                <a:gd name="T3" fmla="*/ 0 h 376"/>
                <a:gd name="T4" fmla="*/ 0 w 414"/>
                <a:gd name="T5" fmla="*/ 239 h 376"/>
                <a:gd name="T6" fmla="*/ 136 w 414"/>
                <a:gd name="T7" fmla="*/ 376 h 376"/>
                <a:gd name="T8" fmla="*/ 278 w 414"/>
                <a:gd name="T9" fmla="*/ 376 h 376"/>
                <a:gd name="T10" fmla="*/ 414 w 414"/>
                <a:gd name="T11" fmla="*/ 239 h 376"/>
                <a:gd name="T12" fmla="*/ 414 w 414"/>
                <a:gd name="T1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4" h="376">
                  <a:moveTo>
                    <a:pt x="4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15"/>
                    <a:pt x="61" y="376"/>
                    <a:pt x="136" y="376"/>
                  </a:cubicBezTo>
                  <a:cubicBezTo>
                    <a:pt x="278" y="376"/>
                    <a:pt x="278" y="376"/>
                    <a:pt x="278" y="376"/>
                  </a:cubicBezTo>
                  <a:cubicBezTo>
                    <a:pt x="353" y="376"/>
                    <a:pt x="414" y="315"/>
                    <a:pt x="414" y="23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51543" y="2002969"/>
              <a:ext cx="1736828" cy="5303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51543" y="2002969"/>
              <a:ext cx="1736828" cy="530369"/>
            </a:xfrm>
            <a:custGeom>
              <a:avLst/>
              <a:gdLst>
                <a:gd name="connsiteX0" fmla="*/ 581025 w 2100263"/>
                <a:gd name="connsiteY0" fmla="*/ 0 h 641350"/>
                <a:gd name="connsiteX1" fmla="*/ 1519238 w 2100263"/>
                <a:gd name="connsiteY1" fmla="*/ 0 h 641350"/>
                <a:gd name="connsiteX2" fmla="*/ 1519238 w 2100263"/>
                <a:gd name="connsiteY2" fmla="*/ 30274 h 641350"/>
                <a:gd name="connsiteX3" fmla="*/ 1519238 w 2100263"/>
                <a:gd name="connsiteY3" fmla="*/ 52388 h 641350"/>
                <a:gd name="connsiteX4" fmla="*/ 2100263 w 2100263"/>
                <a:gd name="connsiteY4" fmla="*/ 52388 h 641350"/>
                <a:gd name="connsiteX5" fmla="*/ 2100263 w 2100263"/>
                <a:gd name="connsiteY5" fmla="*/ 192088 h 641350"/>
                <a:gd name="connsiteX6" fmla="*/ 1519238 w 2100263"/>
                <a:gd name="connsiteY6" fmla="*/ 192088 h 641350"/>
                <a:gd name="connsiteX7" fmla="*/ 1519238 w 2100263"/>
                <a:gd name="connsiteY7" fmla="*/ 242195 h 641350"/>
                <a:gd name="connsiteX8" fmla="*/ 1519238 w 2100263"/>
                <a:gd name="connsiteY8" fmla="*/ 574092 h 641350"/>
                <a:gd name="connsiteX9" fmla="*/ 1512021 w 2100263"/>
                <a:gd name="connsiteY9" fmla="*/ 641350 h 641350"/>
                <a:gd name="connsiteX10" fmla="*/ 588242 w 2100263"/>
                <a:gd name="connsiteY10" fmla="*/ 641350 h 641350"/>
                <a:gd name="connsiteX11" fmla="*/ 581025 w 2100263"/>
                <a:gd name="connsiteY11" fmla="*/ 574092 h 641350"/>
                <a:gd name="connsiteX12" fmla="*/ 581025 w 2100263"/>
                <a:gd name="connsiteY12" fmla="*/ 266162 h 641350"/>
                <a:gd name="connsiteX13" fmla="*/ 581025 w 2100263"/>
                <a:gd name="connsiteY13" fmla="*/ 192088 h 641350"/>
                <a:gd name="connsiteX14" fmla="*/ 0 w 2100263"/>
                <a:gd name="connsiteY14" fmla="*/ 192088 h 641350"/>
                <a:gd name="connsiteX15" fmla="*/ 0 w 2100263"/>
                <a:gd name="connsiteY15" fmla="*/ 52388 h 641350"/>
                <a:gd name="connsiteX16" fmla="*/ 581025 w 2100263"/>
                <a:gd name="connsiteY16" fmla="*/ 52388 h 6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0263" h="641350">
                  <a:moveTo>
                    <a:pt x="581025" y="0"/>
                  </a:moveTo>
                  <a:cubicBezTo>
                    <a:pt x="581025" y="0"/>
                    <a:pt x="581025" y="0"/>
                    <a:pt x="1519238" y="0"/>
                  </a:cubicBezTo>
                  <a:cubicBezTo>
                    <a:pt x="1519238" y="0"/>
                    <a:pt x="1519238" y="0"/>
                    <a:pt x="1519238" y="30274"/>
                  </a:cubicBezTo>
                  <a:lnTo>
                    <a:pt x="1519238" y="52388"/>
                  </a:lnTo>
                  <a:lnTo>
                    <a:pt x="2100263" y="52388"/>
                  </a:lnTo>
                  <a:lnTo>
                    <a:pt x="2100263" y="192088"/>
                  </a:lnTo>
                  <a:lnTo>
                    <a:pt x="1519238" y="192088"/>
                  </a:lnTo>
                  <a:lnTo>
                    <a:pt x="1519238" y="242195"/>
                  </a:lnTo>
                  <a:cubicBezTo>
                    <a:pt x="1519238" y="322927"/>
                    <a:pt x="1519238" y="430569"/>
                    <a:pt x="1519238" y="574092"/>
                  </a:cubicBezTo>
                  <a:cubicBezTo>
                    <a:pt x="1519238" y="598113"/>
                    <a:pt x="1516832" y="619732"/>
                    <a:pt x="1512021" y="641350"/>
                  </a:cubicBezTo>
                  <a:cubicBezTo>
                    <a:pt x="1512021" y="641350"/>
                    <a:pt x="1512021" y="641350"/>
                    <a:pt x="588242" y="641350"/>
                  </a:cubicBezTo>
                  <a:cubicBezTo>
                    <a:pt x="583431" y="619732"/>
                    <a:pt x="581025" y="598113"/>
                    <a:pt x="581025" y="574092"/>
                  </a:cubicBezTo>
                  <a:cubicBezTo>
                    <a:pt x="581025" y="574092"/>
                    <a:pt x="581025" y="574092"/>
                    <a:pt x="581025" y="266162"/>
                  </a:cubicBezTo>
                  <a:lnTo>
                    <a:pt x="581025" y="192088"/>
                  </a:lnTo>
                  <a:lnTo>
                    <a:pt x="0" y="192088"/>
                  </a:lnTo>
                  <a:lnTo>
                    <a:pt x="0" y="52388"/>
                  </a:lnTo>
                  <a:lnTo>
                    <a:pt x="581025" y="5238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551543" y="2002969"/>
              <a:ext cx="1736828" cy="11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064846" y="2002969"/>
              <a:ext cx="707597" cy="659023"/>
            </a:xfrm>
            <a:custGeom>
              <a:avLst/>
              <a:gdLst>
                <a:gd name="T0" fmla="*/ 355 w 355"/>
                <a:gd name="T1" fmla="*/ 0 h 332"/>
                <a:gd name="T2" fmla="*/ 0 w 355"/>
                <a:gd name="T3" fmla="*/ 0 h 332"/>
                <a:gd name="T4" fmla="*/ 0 w 355"/>
                <a:gd name="T5" fmla="*/ 225 h 332"/>
                <a:gd name="T6" fmla="*/ 107 w 355"/>
                <a:gd name="T7" fmla="*/ 332 h 332"/>
                <a:gd name="T8" fmla="*/ 248 w 355"/>
                <a:gd name="T9" fmla="*/ 332 h 332"/>
                <a:gd name="T10" fmla="*/ 355 w 355"/>
                <a:gd name="T11" fmla="*/ 225 h 332"/>
                <a:gd name="T12" fmla="*/ 355 w 355"/>
                <a:gd name="T1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332">
                  <a:moveTo>
                    <a:pt x="35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84"/>
                    <a:pt x="48" y="332"/>
                    <a:pt x="107" y="332"/>
                  </a:cubicBezTo>
                  <a:cubicBezTo>
                    <a:pt x="248" y="332"/>
                    <a:pt x="248" y="332"/>
                    <a:pt x="248" y="332"/>
                  </a:cubicBezTo>
                  <a:cubicBezTo>
                    <a:pt x="307" y="332"/>
                    <a:pt x="355" y="284"/>
                    <a:pt x="355" y="225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82657" y="2682590"/>
            <a:ext cx="1935838" cy="560236"/>
            <a:chOff x="2895905" y="2002969"/>
            <a:chExt cx="1736828" cy="746981"/>
          </a:xfrm>
        </p:grpSpPr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2895905" y="2533338"/>
              <a:ext cx="1736828" cy="10108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351445" y="2002969"/>
              <a:ext cx="824435" cy="746981"/>
            </a:xfrm>
            <a:custGeom>
              <a:avLst/>
              <a:gdLst>
                <a:gd name="T0" fmla="*/ 414 w 414"/>
                <a:gd name="T1" fmla="*/ 0 h 376"/>
                <a:gd name="T2" fmla="*/ 0 w 414"/>
                <a:gd name="T3" fmla="*/ 0 h 376"/>
                <a:gd name="T4" fmla="*/ 0 w 414"/>
                <a:gd name="T5" fmla="*/ 239 h 376"/>
                <a:gd name="T6" fmla="*/ 136 w 414"/>
                <a:gd name="T7" fmla="*/ 376 h 376"/>
                <a:gd name="T8" fmla="*/ 278 w 414"/>
                <a:gd name="T9" fmla="*/ 376 h 376"/>
                <a:gd name="T10" fmla="*/ 414 w 414"/>
                <a:gd name="T11" fmla="*/ 239 h 376"/>
                <a:gd name="T12" fmla="*/ 414 w 414"/>
                <a:gd name="T1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4" h="376">
                  <a:moveTo>
                    <a:pt x="4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15"/>
                    <a:pt x="61" y="376"/>
                    <a:pt x="136" y="376"/>
                  </a:cubicBezTo>
                  <a:cubicBezTo>
                    <a:pt x="278" y="376"/>
                    <a:pt x="278" y="376"/>
                    <a:pt x="278" y="376"/>
                  </a:cubicBezTo>
                  <a:cubicBezTo>
                    <a:pt x="353" y="376"/>
                    <a:pt x="414" y="315"/>
                    <a:pt x="414" y="23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895905" y="2002969"/>
              <a:ext cx="1736828" cy="5303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895905" y="2002969"/>
              <a:ext cx="1736828" cy="530369"/>
            </a:xfrm>
            <a:custGeom>
              <a:avLst/>
              <a:gdLst>
                <a:gd name="connsiteX0" fmla="*/ 581025 w 2100263"/>
                <a:gd name="connsiteY0" fmla="*/ 0 h 641350"/>
                <a:gd name="connsiteX1" fmla="*/ 1519238 w 2100263"/>
                <a:gd name="connsiteY1" fmla="*/ 0 h 641350"/>
                <a:gd name="connsiteX2" fmla="*/ 1519238 w 2100263"/>
                <a:gd name="connsiteY2" fmla="*/ 30274 h 641350"/>
                <a:gd name="connsiteX3" fmla="*/ 1519238 w 2100263"/>
                <a:gd name="connsiteY3" fmla="*/ 52388 h 641350"/>
                <a:gd name="connsiteX4" fmla="*/ 2100263 w 2100263"/>
                <a:gd name="connsiteY4" fmla="*/ 52388 h 641350"/>
                <a:gd name="connsiteX5" fmla="*/ 2100263 w 2100263"/>
                <a:gd name="connsiteY5" fmla="*/ 192088 h 641350"/>
                <a:gd name="connsiteX6" fmla="*/ 1519238 w 2100263"/>
                <a:gd name="connsiteY6" fmla="*/ 192088 h 641350"/>
                <a:gd name="connsiteX7" fmla="*/ 1519238 w 2100263"/>
                <a:gd name="connsiteY7" fmla="*/ 242195 h 641350"/>
                <a:gd name="connsiteX8" fmla="*/ 1519238 w 2100263"/>
                <a:gd name="connsiteY8" fmla="*/ 574092 h 641350"/>
                <a:gd name="connsiteX9" fmla="*/ 1512021 w 2100263"/>
                <a:gd name="connsiteY9" fmla="*/ 641350 h 641350"/>
                <a:gd name="connsiteX10" fmla="*/ 588242 w 2100263"/>
                <a:gd name="connsiteY10" fmla="*/ 641350 h 641350"/>
                <a:gd name="connsiteX11" fmla="*/ 581025 w 2100263"/>
                <a:gd name="connsiteY11" fmla="*/ 574092 h 641350"/>
                <a:gd name="connsiteX12" fmla="*/ 581025 w 2100263"/>
                <a:gd name="connsiteY12" fmla="*/ 266162 h 641350"/>
                <a:gd name="connsiteX13" fmla="*/ 581025 w 2100263"/>
                <a:gd name="connsiteY13" fmla="*/ 192088 h 641350"/>
                <a:gd name="connsiteX14" fmla="*/ 0 w 2100263"/>
                <a:gd name="connsiteY14" fmla="*/ 192088 h 641350"/>
                <a:gd name="connsiteX15" fmla="*/ 0 w 2100263"/>
                <a:gd name="connsiteY15" fmla="*/ 52388 h 641350"/>
                <a:gd name="connsiteX16" fmla="*/ 581025 w 2100263"/>
                <a:gd name="connsiteY16" fmla="*/ 52388 h 6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0263" h="641350">
                  <a:moveTo>
                    <a:pt x="581025" y="0"/>
                  </a:moveTo>
                  <a:cubicBezTo>
                    <a:pt x="581025" y="0"/>
                    <a:pt x="581025" y="0"/>
                    <a:pt x="1519238" y="0"/>
                  </a:cubicBezTo>
                  <a:cubicBezTo>
                    <a:pt x="1519238" y="0"/>
                    <a:pt x="1519238" y="0"/>
                    <a:pt x="1519238" y="30274"/>
                  </a:cubicBezTo>
                  <a:lnTo>
                    <a:pt x="1519238" y="52388"/>
                  </a:lnTo>
                  <a:lnTo>
                    <a:pt x="2100263" y="52388"/>
                  </a:lnTo>
                  <a:lnTo>
                    <a:pt x="2100263" y="192088"/>
                  </a:lnTo>
                  <a:lnTo>
                    <a:pt x="1519238" y="192088"/>
                  </a:lnTo>
                  <a:lnTo>
                    <a:pt x="1519238" y="242195"/>
                  </a:lnTo>
                  <a:cubicBezTo>
                    <a:pt x="1519238" y="322927"/>
                    <a:pt x="1519238" y="430569"/>
                    <a:pt x="1519238" y="574092"/>
                  </a:cubicBezTo>
                  <a:cubicBezTo>
                    <a:pt x="1519238" y="598113"/>
                    <a:pt x="1516832" y="619732"/>
                    <a:pt x="1512021" y="641350"/>
                  </a:cubicBezTo>
                  <a:cubicBezTo>
                    <a:pt x="1512021" y="641350"/>
                    <a:pt x="1512021" y="641350"/>
                    <a:pt x="588242" y="641350"/>
                  </a:cubicBezTo>
                  <a:cubicBezTo>
                    <a:pt x="583431" y="619732"/>
                    <a:pt x="581025" y="598113"/>
                    <a:pt x="581025" y="574092"/>
                  </a:cubicBezTo>
                  <a:cubicBezTo>
                    <a:pt x="581025" y="574092"/>
                    <a:pt x="581025" y="574092"/>
                    <a:pt x="581025" y="266162"/>
                  </a:cubicBezTo>
                  <a:lnTo>
                    <a:pt x="581025" y="192088"/>
                  </a:lnTo>
                  <a:lnTo>
                    <a:pt x="0" y="192088"/>
                  </a:lnTo>
                  <a:lnTo>
                    <a:pt x="0" y="52388"/>
                  </a:lnTo>
                  <a:lnTo>
                    <a:pt x="581025" y="5238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895905" y="2002969"/>
              <a:ext cx="1736828" cy="11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409208" y="2002969"/>
              <a:ext cx="707597" cy="659023"/>
            </a:xfrm>
            <a:custGeom>
              <a:avLst/>
              <a:gdLst>
                <a:gd name="T0" fmla="*/ 355 w 355"/>
                <a:gd name="T1" fmla="*/ 0 h 332"/>
                <a:gd name="T2" fmla="*/ 0 w 355"/>
                <a:gd name="T3" fmla="*/ 0 h 332"/>
                <a:gd name="T4" fmla="*/ 0 w 355"/>
                <a:gd name="T5" fmla="*/ 225 h 332"/>
                <a:gd name="T6" fmla="*/ 107 w 355"/>
                <a:gd name="T7" fmla="*/ 332 h 332"/>
                <a:gd name="T8" fmla="*/ 248 w 355"/>
                <a:gd name="T9" fmla="*/ 332 h 332"/>
                <a:gd name="T10" fmla="*/ 355 w 355"/>
                <a:gd name="T11" fmla="*/ 225 h 332"/>
                <a:gd name="T12" fmla="*/ 355 w 355"/>
                <a:gd name="T1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332">
                  <a:moveTo>
                    <a:pt x="35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84"/>
                    <a:pt x="48" y="332"/>
                    <a:pt x="107" y="332"/>
                  </a:cubicBezTo>
                  <a:cubicBezTo>
                    <a:pt x="248" y="332"/>
                    <a:pt x="248" y="332"/>
                    <a:pt x="248" y="332"/>
                  </a:cubicBezTo>
                  <a:cubicBezTo>
                    <a:pt x="307" y="332"/>
                    <a:pt x="355" y="284"/>
                    <a:pt x="355" y="225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31" name="Inhaltsplatzhalter 4"/>
          <p:cNvSpPr txBox="1">
            <a:spLocks/>
          </p:cNvSpPr>
          <p:nvPr/>
        </p:nvSpPr>
        <p:spPr>
          <a:xfrm>
            <a:off x="790862" y="4241905"/>
            <a:ext cx="156505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latin typeface="+mj-lt"/>
              </a:rPr>
              <a:t>Video Player</a:t>
            </a:r>
            <a:endParaRPr lang="en-US" sz="1200" dirty="0">
              <a:latin typeface="+mn-lt"/>
            </a:endParaRPr>
          </a:p>
        </p:txBody>
      </p:sp>
      <p:sp>
        <p:nvSpPr>
          <p:cNvPr id="32" name="Inhaltsplatzhalter 4"/>
          <p:cNvSpPr txBox="1">
            <a:spLocks/>
          </p:cNvSpPr>
          <p:nvPr/>
        </p:nvSpPr>
        <p:spPr>
          <a:xfrm>
            <a:off x="2789699" y="4212444"/>
            <a:ext cx="1735832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latin typeface="+mj-lt"/>
              </a:rPr>
              <a:t>Related Video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0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1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1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51584" y="741711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10012296" y="-218867"/>
            <a:ext cx="4830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Player</a:t>
            </a:r>
          </a:p>
        </p:txBody>
      </p:sp>
      <p:pic>
        <p:nvPicPr>
          <p:cNvPr id="3074" name="Picture 2" descr="Tiago Cost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19" y="1847849"/>
            <a:ext cx="6290905" cy="471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ex Vander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592"/>
            <a:ext cx="5494255" cy="412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el Cas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76898"/>
            <a:ext cx="5494255" cy="429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e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" y="2102790"/>
            <a:ext cx="5384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22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945" y="2068032"/>
            <a:ext cx="5734655" cy="4533336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</a:rPr>
              <a:t>A shopping cart is a piece of software that keeps the record of the items a buyer has ‘picked up’ from the online store. </a:t>
            </a:r>
            <a:endParaRPr lang="en-US" sz="2400" dirty="0" smtClean="0">
              <a:effectLst/>
            </a:endParaRPr>
          </a:p>
          <a:p>
            <a:r>
              <a:rPr lang="en-US" sz="2400" dirty="0" smtClean="0">
                <a:effectLst/>
              </a:rPr>
              <a:t>Acting </a:t>
            </a:r>
            <a:r>
              <a:rPr lang="en-US" sz="2400" dirty="0">
                <a:effectLst/>
              </a:rPr>
              <a:t>as an online store’s catalog, the </a:t>
            </a:r>
            <a:r>
              <a:rPr lang="en-US" sz="2400" dirty="0" smtClean="0">
                <a:effectLst/>
              </a:rPr>
              <a:t>E-commerce </a:t>
            </a:r>
            <a:r>
              <a:rPr lang="en-US" sz="2400" dirty="0">
                <a:effectLst/>
              </a:rPr>
              <a:t>shopping cart enables consumers to select products, review what they selected, make modifications or add extra items if needed, and purchase the products.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1021946" y="-218867"/>
            <a:ext cx="55258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26194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pic>
        <p:nvPicPr>
          <p:cNvPr id="4098" name="Picture 2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404" y="1724567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49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9163" y="741711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11021946" y="-218867"/>
            <a:ext cx="55258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294" y="2303699"/>
            <a:ext cx="5484215" cy="41131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77801" y="2829463"/>
            <a:ext cx="1828802" cy="2799369"/>
            <a:chOff x="2136775" y="1347788"/>
            <a:chExt cx="2868613" cy="4391025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2136775" y="1347788"/>
              <a:ext cx="2868613" cy="1503363"/>
            </a:xfrm>
            <a:custGeom>
              <a:avLst/>
              <a:gdLst>
                <a:gd name="T0" fmla="*/ 762 w 762"/>
                <a:gd name="T1" fmla="*/ 89 h 400"/>
                <a:gd name="T2" fmla="*/ 672 w 762"/>
                <a:gd name="T3" fmla="*/ 0 h 400"/>
                <a:gd name="T4" fmla="*/ 89 w 762"/>
                <a:gd name="T5" fmla="*/ 0 h 400"/>
                <a:gd name="T6" fmla="*/ 0 w 762"/>
                <a:gd name="T7" fmla="*/ 89 h 400"/>
                <a:gd name="T8" fmla="*/ 0 w 762"/>
                <a:gd name="T9" fmla="*/ 400 h 400"/>
                <a:gd name="T10" fmla="*/ 762 w 762"/>
                <a:gd name="T11" fmla="*/ 400 h 400"/>
                <a:gd name="T12" fmla="*/ 762 w 762"/>
                <a:gd name="T13" fmla="*/ 8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2" h="400">
                  <a:moveTo>
                    <a:pt x="762" y="89"/>
                  </a:moveTo>
                  <a:cubicBezTo>
                    <a:pt x="762" y="40"/>
                    <a:pt x="722" y="0"/>
                    <a:pt x="6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762" y="400"/>
                    <a:pt x="762" y="400"/>
                    <a:pt x="762" y="400"/>
                  </a:cubicBezTo>
                  <a:cubicBezTo>
                    <a:pt x="762" y="89"/>
                    <a:pt x="762" y="89"/>
                    <a:pt x="762" y="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136775" y="2813051"/>
              <a:ext cx="2868613" cy="349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136775" y="2813051"/>
              <a:ext cx="2868613" cy="349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136775" y="2851151"/>
              <a:ext cx="2868613" cy="20272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844800" y="4878388"/>
              <a:ext cx="2160588" cy="439738"/>
            </a:xfrm>
            <a:custGeom>
              <a:avLst/>
              <a:gdLst>
                <a:gd name="T0" fmla="*/ 1361 w 1361"/>
                <a:gd name="T1" fmla="*/ 0 h 277"/>
                <a:gd name="T2" fmla="*/ 0 w 1361"/>
                <a:gd name="T3" fmla="*/ 277 h 277"/>
                <a:gd name="T4" fmla="*/ 0 w 1361"/>
                <a:gd name="T5" fmla="*/ 0 h 277"/>
                <a:gd name="T6" fmla="*/ 1361 w 1361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1" h="277">
                  <a:moveTo>
                    <a:pt x="1361" y="0"/>
                  </a:moveTo>
                  <a:lnTo>
                    <a:pt x="0" y="277"/>
                  </a:lnTo>
                  <a:lnTo>
                    <a:pt x="0" y="0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844800" y="5005388"/>
              <a:ext cx="1535113" cy="733425"/>
            </a:xfrm>
            <a:custGeom>
              <a:avLst/>
              <a:gdLst>
                <a:gd name="T0" fmla="*/ 0 w 967"/>
                <a:gd name="T1" fmla="*/ 197 h 462"/>
                <a:gd name="T2" fmla="*/ 967 w 967"/>
                <a:gd name="T3" fmla="*/ 462 h 462"/>
                <a:gd name="T4" fmla="*/ 967 w 967"/>
                <a:gd name="T5" fmla="*/ 0 h 462"/>
                <a:gd name="T6" fmla="*/ 0 w 967"/>
                <a:gd name="T7" fmla="*/ 197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7" h="462">
                  <a:moveTo>
                    <a:pt x="0" y="197"/>
                  </a:moveTo>
                  <a:lnTo>
                    <a:pt x="967" y="462"/>
                  </a:lnTo>
                  <a:lnTo>
                    <a:pt x="967" y="0"/>
                  </a:lnTo>
                  <a:lnTo>
                    <a:pt x="0" y="1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357655" y="2829463"/>
            <a:ext cx="1828802" cy="2799369"/>
            <a:chOff x="2136775" y="1347788"/>
            <a:chExt cx="2868613" cy="4391025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2136775" y="1347788"/>
              <a:ext cx="2868613" cy="1503363"/>
            </a:xfrm>
            <a:custGeom>
              <a:avLst/>
              <a:gdLst>
                <a:gd name="T0" fmla="*/ 762 w 762"/>
                <a:gd name="T1" fmla="*/ 89 h 400"/>
                <a:gd name="T2" fmla="*/ 672 w 762"/>
                <a:gd name="T3" fmla="*/ 0 h 400"/>
                <a:gd name="T4" fmla="*/ 89 w 762"/>
                <a:gd name="T5" fmla="*/ 0 h 400"/>
                <a:gd name="T6" fmla="*/ 0 w 762"/>
                <a:gd name="T7" fmla="*/ 89 h 400"/>
                <a:gd name="T8" fmla="*/ 0 w 762"/>
                <a:gd name="T9" fmla="*/ 400 h 400"/>
                <a:gd name="T10" fmla="*/ 762 w 762"/>
                <a:gd name="T11" fmla="*/ 400 h 400"/>
                <a:gd name="T12" fmla="*/ 762 w 762"/>
                <a:gd name="T13" fmla="*/ 8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2" h="400">
                  <a:moveTo>
                    <a:pt x="762" y="89"/>
                  </a:moveTo>
                  <a:cubicBezTo>
                    <a:pt x="762" y="40"/>
                    <a:pt x="722" y="0"/>
                    <a:pt x="6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762" y="400"/>
                    <a:pt x="762" y="400"/>
                    <a:pt x="762" y="400"/>
                  </a:cubicBezTo>
                  <a:cubicBezTo>
                    <a:pt x="762" y="89"/>
                    <a:pt x="762" y="89"/>
                    <a:pt x="762" y="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2136775" y="2813051"/>
              <a:ext cx="2868613" cy="349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2136775" y="2813051"/>
              <a:ext cx="2868613" cy="3492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2136775" y="2851151"/>
              <a:ext cx="2868613" cy="20272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2844800" y="4878388"/>
              <a:ext cx="2160588" cy="439738"/>
            </a:xfrm>
            <a:custGeom>
              <a:avLst/>
              <a:gdLst>
                <a:gd name="T0" fmla="*/ 1361 w 1361"/>
                <a:gd name="T1" fmla="*/ 0 h 277"/>
                <a:gd name="T2" fmla="*/ 0 w 1361"/>
                <a:gd name="T3" fmla="*/ 277 h 277"/>
                <a:gd name="T4" fmla="*/ 0 w 1361"/>
                <a:gd name="T5" fmla="*/ 0 h 277"/>
                <a:gd name="T6" fmla="*/ 1361 w 1361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1" h="277">
                  <a:moveTo>
                    <a:pt x="1361" y="0"/>
                  </a:moveTo>
                  <a:lnTo>
                    <a:pt x="0" y="277"/>
                  </a:lnTo>
                  <a:lnTo>
                    <a:pt x="0" y="0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2844800" y="5005388"/>
              <a:ext cx="1535113" cy="733425"/>
            </a:xfrm>
            <a:custGeom>
              <a:avLst/>
              <a:gdLst>
                <a:gd name="T0" fmla="*/ 0 w 967"/>
                <a:gd name="T1" fmla="*/ 197 h 462"/>
                <a:gd name="T2" fmla="*/ 967 w 967"/>
                <a:gd name="T3" fmla="*/ 462 h 462"/>
                <a:gd name="T4" fmla="*/ 967 w 967"/>
                <a:gd name="T5" fmla="*/ 0 h 462"/>
                <a:gd name="T6" fmla="*/ 0 w 967"/>
                <a:gd name="T7" fmla="*/ 197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7" h="462">
                  <a:moveTo>
                    <a:pt x="0" y="197"/>
                  </a:moveTo>
                  <a:lnTo>
                    <a:pt x="967" y="462"/>
                  </a:lnTo>
                  <a:lnTo>
                    <a:pt x="967" y="0"/>
                  </a:lnTo>
                  <a:lnTo>
                    <a:pt x="0" y="1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537509" y="2829463"/>
            <a:ext cx="1828802" cy="2799369"/>
            <a:chOff x="2136775" y="1347788"/>
            <a:chExt cx="2868613" cy="4391025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2136775" y="1347788"/>
              <a:ext cx="2868613" cy="1503363"/>
            </a:xfrm>
            <a:custGeom>
              <a:avLst/>
              <a:gdLst>
                <a:gd name="T0" fmla="*/ 762 w 762"/>
                <a:gd name="T1" fmla="*/ 89 h 400"/>
                <a:gd name="T2" fmla="*/ 672 w 762"/>
                <a:gd name="T3" fmla="*/ 0 h 400"/>
                <a:gd name="T4" fmla="*/ 89 w 762"/>
                <a:gd name="T5" fmla="*/ 0 h 400"/>
                <a:gd name="T6" fmla="*/ 0 w 762"/>
                <a:gd name="T7" fmla="*/ 89 h 400"/>
                <a:gd name="T8" fmla="*/ 0 w 762"/>
                <a:gd name="T9" fmla="*/ 400 h 400"/>
                <a:gd name="T10" fmla="*/ 762 w 762"/>
                <a:gd name="T11" fmla="*/ 400 h 400"/>
                <a:gd name="T12" fmla="*/ 762 w 762"/>
                <a:gd name="T13" fmla="*/ 8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2" h="400">
                  <a:moveTo>
                    <a:pt x="762" y="89"/>
                  </a:moveTo>
                  <a:cubicBezTo>
                    <a:pt x="762" y="40"/>
                    <a:pt x="722" y="0"/>
                    <a:pt x="67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762" y="400"/>
                    <a:pt x="762" y="400"/>
                    <a:pt x="762" y="400"/>
                  </a:cubicBezTo>
                  <a:cubicBezTo>
                    <a:pt x="762" y="89"/>
                    <a:pt x="762" y="89"/>
                    <a:pt x="762" y="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2136775" y="2813051"/>
              <a:ext cx="2868613" cy="349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2136775" y="2813051"/>
              <a:ext cx="2868613" cy="34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auto">
            <a:xfrm>
              <a:off x="2136775" y="2851151"/>
              <a:ext cx="2868613" cy="20272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2844800" y="4878388"/>
              <a:ext cx="2160588" cy="439738"/>
            </a:xfrm>
            <a:custGeom>
              <a:avLst/>
              <a:gdLst>
                <a:gd name="T0" fmla="*/ 1361 w 1361"/>
                <a:gd name="T1" fmla="*/ 0 h 277"/>
                <a:gd name="T2" fmla="*/ 0 w 1361"/>
                <a:gd name="T3" fmla="*/ 277 h 277"/>
                <a:gd name="T4" fmla="*/ 0 w 1361"/>
                <a:gd name="T5" fmla="*/ 0 h 277"/>
                <a:gd name="T6" fmla="*/ 1361 w 1361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1" h="277">
                  <a:moveTo>
                    <a:pt x="1361" y="0"/>
                  </a:moveTo>
                  <a:lnTo>
                    <a:pt x="0" y="277"/>
                  </a:lnTo>
                  <a:lnTo>
                    <a:pt x="0" y="0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2844800" y="5005388"/>
              <a:ext cx="1535113" cy="733425"/>
            </a:xfrm>
            <a:custGeom>
              <a:avLst/>
              <a:gdLst>
                <a:gd name="T0" fmla="*/ 0 w 967"/>
                <a:gd name="T1" fmla="*/ 197 h 462"/>
                <a:gd name="T2" fmla="*/ 967 w 967"/>
                <a:gd name="T3" fmla="*/ 462 h 462"/>
                <a:gd name="T4" fmla="*/ 967 w 967"/>
                <a:gd name="T5" fmla="*/ 0 h 462"/>
                <a:gd name="T6" fmla="*/ 0 w 967"/>
                <a:gd name="T7" fmla="*/ 197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7" h="462">
                  <a:moveTo>
                    <a:pt x="0" y="197"/>
                  </a:moveTo>
                  <a:lnTo>
                    <a:pt x="967" y="462"/>
                  </a:lnTo>
                  <a:lnTo>
                    <a:pt x="967" y="0"/>
                  </a:lnTo>
                  <a:lnTo>
                    <a:pt x="0" y="1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0" name="Inhaltsplatzhalter 4"/>
          <p:cNvSpPr txBox="1">
            <a:spLocks/>
          </p:cNvSpPr>
          <p:nvPr/>
        </p:nvSpPr>
        <p:spPr>
          <a:xfrm>
            <a:off x="283585" y="3989992"/>
            <a:ext cx="1669859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</a:rPr>
              <a:t>List of products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1" name="Inhaltsplatzhalter 4"/>
          <p:cNvSpPr txBox="1">
            <a:spLocks/>
          </p:cNvSpPr>
          <p:nvPr/>
        </p:nvSpPr>
        <p:spPr>
          <a:xfrm>
            <a:off x="2353269" y="4144835"/>
            <a:ext cx="1837573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800" b="1" dirty="0" smtClean="0">
                <a:solidFill>
                  <a:schemeClr val="accent2"/>
                </a:solidFill>
                <a:latin typeface="+mj-lt"/>
              </a:rPr>
              <a:t>Summary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2" name="Inhaltsplatzhalter 4"/>
          <p:cNvSpPr txBox="1">
            <a:spLocks/>
          </p:cNvSpPr>
          <p:nvPr/>
        </p:nvSpPr>
        <p:spPr>
          <a:xfrm>
            <a:off x="4322762" y="3989992"/>
            <a:ext cx="2310922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800" b="1" dirty="0" smtClean="0">
                <a:solidFill>
                  <a:schemeClr val="accent3"/>
                </a:solidFill>
                <a:latin typeface="+mj-lt"/>
              </a:rPr>
              <a:t>Confirm Button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4" name="Inhaltsplatzhalter 4"/>
          <p:cNvSpPr txBox="1">
            <a:spLocks/>
          </p:cNvSpPr>
          <p:nvPr/>
        </p:nvSpPr>
        <p:spPr>
          <a:xfrm>
            <a:off x="872289" y="3107348"/>
            <a:ext cx="448791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700" b="1" dirty="0" smtClean="0">
                <a:latin typeface="+mj-lt"/>
              </a:rPr>
              <a:t>1</a:t>
            </a:r>
            <a:endParaRPr lang="en-US" sz="2100" dirty="0">
              <a:latin typeface="+mn-lt"/>
            </a:endParaRPr>
          </a:p>
        </p:txBody>
      </p:sp>
      <p:sp>
        <p:nvSpPr>
          <p:cNvPr id="55" name="Inhaltsplatzhalter 4"/>
          <p:cNvSpPr txBox="1">
            <a:spLocks/>
          </p:cNvSpPr>
          <p:nvPr/>
        </p:nvSpPr>
        <p:spPr>
          <a:xfrm>
            <a:off x="3044837" y="3124114"/>
            <a:ext cx="448791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700" b="1" dirty="0" smtClean="0">
                <a:latin typeface="+mj-lt"/>
              </a:rPr>
              <a:t>2</a:t>
            </a:r>
            <a:endParaRPr lang="en-US" sz="2100" dirty="0">
              <a:latin typeface="+mn-lt"/>
            </a:endParaRPr>
          </a:p>
        </p:txBody>
      </p:sp>
      <p:sp>
        <p:nvSpPr>
          <p:cNvPr id="56" name="Inhaltsplatzhalter 4"/>
          <p:cNvSpPr txBox="1">
            <a:spLocks/>
          </p:cNvSpPr>
          <p:nvPr/>
        </p:nvSpPr>
        <p:spPr>
          <a:xfrm>
            <a:off x="5228809" y="3107348"/>
            <a:ext cx="448791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700" b="1" dirty="0" smtClean="0">
                <a:latin typeface="+mj-lt"/>
              </a:rPr>
              <a:t>3</a:t>
            </a:r>
            <a:endParaRPr lang="en-US" sz="2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90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50" grpId="0"/>
      <p:bldP spid="51" grpId="0"/>
      <p:bldP spid="52" grpId="0"/>
      <p:bldP spid="54" grpId="0"/>
      <p:bldP spid="55" grpId="0"/>
      <p:bldP spid="5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51584" y="741711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11021946" y="-218867"/>
            <a:ext cx="55258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</a:t>
            </a:r>
          </a:p>
        </p:txBody>
      </p:sp>
      <p:pic>
        <p:nvPicPr>
          <p:cNvPr id="5122" name="Picture 2" descr="Derek Torsan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2045286"/>
            <a:ext cx="6179005" cy="46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ristine Chatterji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65" y="2045286"/>
            <a:ext cx="5598431" cy="46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ans-Jan Kamerli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8" y="2045286"/>
            <a:ext cx="6179005" cy="456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ingli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2" y="2045285"/>
            <a:ext cx="5639934" cy="456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52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63" y="741711"/>
            <a:ext cx="4727437" cy="6116289"/>
          </a:xfrm>
          <a:prstGeom prst="rect">
            <a:avLst/>
          </a:prstGeo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867743" y="2510747"/>
            <a:ext cx="1256110" cy="1624013"/>
          </a:xfrm>
          <a:custGeom>
            <a:avLst/>
            <a:gdLst>
              <a:gd name="T0" fmla="*/ 149 w 297"/>
              <a:gd name="T1" fmla="*/ 0 h 384"/>
              <a:gd name="T2" fmla="*/ 0 w 297"/>
              <a:gd name="T3" fmla="*/ 148 h 384"/>
              <a:gd name="T4" fmla="*/ 149 w 297"/>
              <a:gd name="T5" fmla="*/ 384 h 384"/>
              <a:gd name="T6" fmla="*/ 297 w 297"/>
              <a:gd name="T7" fmla="*/ 148 h 384"/>
              <a:gd name="T8" fmla="*/ 149 w 297"/>
              <a:gd name="T9" fmla="*/ 0 h 384"/>
              <a:gd name="T10" fmla="*/ 149 w 297"/>
              <a:gd name="T11" fmla="*/ 267 h 384"/>
              <a:gd name="T12" fmla="*/ 24 w 297"/>
              <a:gd name="T13" fmla="*/ 142 h 384"/>
              <a:gd name="T14" fmla="*/ 149 w 297"/>
              <a:gd name="T15" fmla="*/ 17 h 384"/>
              <a:gd name="T16" fmla="*/ 274 w 297"/>
              <a:gd name="T17" fmla="*/ 142 h 384"/>
              <a:gd name="T18" fmla="*/ 149 w 297"/>
              <a:gd name="T19" fmla="*/ 26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7" h="384">
                <a:moveTo>
                  <a:pt x="149" y="0"/>
                </a:moveTo>
                <a:cubicBezTo>
                  <a:pt x="67" y="0"/>
                  <a:pt x="0" y="67"/>
                  <a:pt x="0" y="148"/>
                </a:cubicBezTo>
                <a:cubicBezTo>
                  <a:pt x="0" y="230"/>
                  <a:pt x="149" y="384"/>
                  <a:pt x="149" y="384"/>
                </a:cubicBezTo>
                <a:cubicBezTo>
                  <a:pt x="149" y="384"/>
                  <a:pt x="297" y="230"/>
                  <a:pt x="297" y="148"/>
                </a:cubicBezTo>
                <a:cubicBezTo>
                  <a:pt x="297" y="67"/>
                  <a:pt x="231" y="0"/>
                  <a:pt x="149" y="0"/>
                </a:cubicBezTo>
                <a:close/>
                <a:moveTo>
                  <a:pt x="149" y="267"/>
                </a:moveTo>
                <a:cubicBezTo>
                  <a:pt x="80" y="267"/>
                  <a:pt x="24" y="211"/>
                  <a:pt x="24" y="142"/>
                </a:cubicBezTo>
                <a:cubicBezTo>
                  <a:pt x="24" y="73"/>
                  <a:pt x="80" y="17"/>
                  <a:pt x="149" y="17"/>
                </a:cubicBezTo>
                <a:cubicBezTo>
                  <a:pt x="218" y="17"/>
                  <a:pt x="274" y="73"/>
                  <a:pt x="274" y="142"/>
                </a:cubicBezTo>
                <a:cubicBezTo>
                  <a:pt x="274" y="211"/>
                  <a:pt x="218" y="267"/>
                  <a:pt x="149" y="2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3598786" y="3208454"/>
            <a:ext cx="1653779" cy="1408510"/>
          </a:xfrm>
          <a:custGeom>
            <a:avLst/>
            <a:gdLst>
              <a:gd name="T0" fmla="*/ 365 w 391"/>
              <a:gd name="T1" fmla="*/ 121 h 333"/>
              <a:gd name="T2" fmla="*/ 178 w 391"/>
              <a:gd name="T3" fmla="*/ 26 h 333"/>
              <a:gd name="T4" fmla="*/ 0 w 391"/>
              <a:gd name="T5" fmla="*/ 239 h 333"/>
              <a:gd name="T6" fmla="*/ 270 w 391"/>
              <a:gd name="T7" fmla="*/ 308 h 333"/>
              <a:gd name="T8" fmla="*/ 365 w 391"/>
              <a:gd name="T9" fmla="*/ 121 h 333"/>
              <a:gd name="T10" fmla="*/ 112 w 391"/>
              <a:gd name="T11" fmla="*/ 203 h 333"/>
              <a:gd name="T12" fmla="*/ 192 w 391"/>
              <a:gd name="T13" fmla="*/ 46 h 333"/>
              <a:gd name="T14" fmla="*/ 350 w 391"/>
              <a:gd name="T15" fmla="*/ 126 h 333"/>
              <a:gd name="T16" fmla="*/ 269 w 391"/>
              <a:gd name="T17" fmla="*/ 284 h 333"/>
              <a:gd name="T18" fmla="*/ 112 w 391"/>
              <a:gd name="T19" fmla="*/ 20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1" h="333">
                <a:moveTo>
                  <a:pt x="365" y="121"/>
                </a:moveTo>
                <a:cubicBezTo>
                  <a:pt x="340" y="43"/>
                  <a:pt x="256" y="0"/>
                  <a:pt x="178" y="26"/>
                </a:cubicBezTo>
                <a:cubicBezTo>
                  <a:pt x="101" y="51"/>
                  <a:pt x="0" y="239"/>
                  <a:pt x="0" y="239"/>
                </a:cubicBezTo>
                <a:cubicBezTo>
                  <a:pt x="0" y="239"/>
                  <a:pt x="192" y="333"/>
                  <a:pt x="270" y="308"/>
                </a:cubicBezTo>
                <a:cubicBezTo>
                  <a:pt x="348" y="282"/>
                  <a:pt x="391" y="199"/>
                  <a:pt x="365" y="121"/>
                </a:cubicBezTo>
                <a:close/>
                <a:moveTo>
                  <a:pt x="112" y="203"/>
                </a:moveTo>
                <a:cubicBezTo>
                  <a:pt x="90" y="138"/>
                  <a:pt x="126" y="67"/>
                  <a:pt x="192" y="46"/>
                </a:cubicBezTo>
                <a:cubicBezTo>
                  <a:pt x="258" y="24"/>
                  <a:pt x="328" y="60"/>
                  <a:pt x="350" y="126"/>
                </a:cubicBezTo>
                <a:cubicBezTo>
                  <a:pt x="371" y="192"/>
                  <a:pt x="335" y="262"/>
                  <a:pt x="269" y="284"/>
                </a:cubicBezTo>
                <a:cubicBezTo>
                  <a:pt x="203" y="305"/>
                  <a:pt x="133" y="269"/>
                  <a:pt x="112" y="20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1730695" y="3196548"/>
            <a:ext cx="1649016" cy="1407319"/>
          </a:xfrm>
          <a:custGeom>
            <a:avLst/>
            <a:gdLst>
              <a:gd name="T0" fmla="*/ 25 w 390"/>
              <a:gd name="T1" fmla="*/ 120 h 333"/>
              <a:gd name="T2" fmla="*/ 121 w 390"/>
              <a:gd name="T3" fmla="*/ 307 h 333"/>
              <a:gd name="T4" fmla="*/ 390 w 390"/>
              <a:gd name="T5" fmla="*/ 239 h 333"/>
              <a:gd name="T6" fmla="*/ 212 w 390"/>
              <a:gd name="T7" fmla="*/ 25 h 333"/>
              <a:gd name="T8" fmla="*/ 25 w 390"/>
              <a:gd name="T9" fmla="*/ 120 h 333"/>
              <a:gd name="T10" fmla="*/ 279 w 390"/>
              <a:gd name="T11" fmla="*/ 203 h 333"/>
              <a:gd name="T12" fmla="*/ 122 w 390"/>
              <a:gd name="T13" fmla="*/ 283 h 333"/>
              <a:gd name="T14" fmla="*/ 41 w 390"/>
              <a:gd name="T15" fmla="*/ 126 h 333"/>
              <a:gd name="T16" fmla="*/ 199 w 390"/>
              <a:gd name="T17" fmla="*/ 45 h 333"/>
              <a:gd name="T18" fmla="*/ 279 w 390"/>
              <a:gd name="T19" fmla="*/ 20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0" h="333">
                <a:moveTo>
                  <a:pt x="25" y="120"/>
                </a:moveTo>
                <a:cubicBezTo>
                  <a:pt x="0" y="198"/>
                  <a:pt x="43" y="282"/>
                  <a:pt x="121" y="307"/>
                </a:cubicBezTo>
                <a:cubicBezTo>
                  <a:pt x="199" y="333"/>
                  <a:pt x="390" y="239"/>
                  <a:pt x="390" y="239"/>
                </a:cubicBezTo>
                <a:cubicBezTo>
                  <a:pt x="390" y="239"/>
                  <a:pt x="290" y="51"/>
                  <a:pt x="212" y="25"/>
                </a:cubicBezTo>
                <a:cubicBezTo>
                  <a:pt x="134" y="0"/>
                  <a:pt x="51" y="43"/>
                  <a:pt x="25" y="120"/>
                </a:cubicBezTo>
                <a:close/>
                <a:moveTo>
                  <a:pt x="279" y="203"/>
                </a:moveTo>
                <a:cubicBezTo>
                  <a:pt x="258" y="269"/>
                  <a:pt x="187" y="305"/>
                  <a:pt x="122" y="283"/>
                </a:cubicBezTo>
                <a:cubicBezTo>
                  <a:pt x="56" y="262"/>
                  <a:pt x="20" y="191"/>
                  <a:pt x="41" y="126"/>
                </a:cubicBezTo>
                <a:cubicBezTo>
                  <a:pt x="63" y="60"/>
                  <a:pt x="133" y="24"/>
                  <a:pt x="199" y="45"/>
                </a:cubicBezTo>
                <a:cubicBezTo>
                  <a:pt x="265" y="67"/>
                  <a:pt x="301" y="137"/>
                  <a:pt x="279" y="20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2118840" y="4338358"/>
            <a:ext cx="1421606" cy="1518047"/>
          </a:xfrm>
          <a:custGeom>
            <a:avLst/>
            <a:gdLst>
              <a:gd name="T0" fmla="*/ 81 w 336"/>
              <a:gd name="T1" fmla="*/ 311 h 359"/>
              <a:gd name="T2" fmla="*/ 288 w 336"/>
              <a:gd name="T3" fmla="*/ 278 h 359"/>
              <a:gd name="T4" fmla="*/ 306 w 336"/>
              <a:gd name="T5" fmla="*/ 0 h 359"/>
              <a:gd name="T6" fmla="*/ 48 w 336"/>
              <a:gd name="T7" fmla="*/ 104 h 359"/>
              <a:gd name="T8" fmla="*/ 81 w 336"/>
              <a:gd name="T9" fmla="*/ 311 h 359"/>
              <a:gd name="T10" fmla="*/ 238 w 336"/>
              <a:gd name="T11" fmla="*/ 95 h 359"/>
              <a:gd name="T12" fmla="*/ 265 w 336"/>
              <a:gd name="T13" fmla="*/ 270 h 359"/>
              <a:gd name="T14" fmla="*/ 91 w 336"/>
              <a:gd name="T15" fmla="*/ 297 h 359"/>
              <a:gd name="T16" fmla="*/ 63 w 336"/>
              <a:gd name="T17" fmla="*/ 122 h 359"/>
              <a:gd name="T18" fmla="*/ 238 w 336"/>
              <a:gd name="T19" fmla="*/ 9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59">
                <a:moveTo>
                  <a:pt x="81" y="311"/>
                </a:moveTo>
                <a:cubicBezTo>
                  <a:pt x="147" y="359"/>
                  <a:pt x="240" y="344"/>
                  <a:pt x="288" y="278"/>
                </a:cubicBezTo>
                <a:cubicBezTo>
                  <a:pt x="336" y="212"/>
                  <a:pt x="306" y="0"/>
                  <a:pt x="306" y="0"/>
                </a:cubicBezTo>
                <a:cubicBezTo>
                  <a:pt x="306" y="0"/>
                  <a:pt x="96" y="37"/>
                  <a:pt x="48" y="104"/>
                </a:cubicBezTo>
                <a:cubicBezTo>
                  <a:pt x="0" y="170"/>
                  <a:pt x="15" y="263"/>
                  <a:pt x="81" y="311"/>
                </a:cubicBezTo>
                <a:close/>
                <a:moveTo>
                  <a:pt x="238" y="95"/>
                </a:moveTo>
                <a:cubicBezTo>
                  <a:pt x="294" y="135"/>
                  <a:pt x="306" y="214"/>
                  <a:pt x="265" y="270"/>
                </a:cubicBezTo>
                <a:cubicBezTo>
                  <a:pt x="225" y="325"/>
                  <a:pt x="147" y="338"/>
                  <a:pt x="91" y="297"/>
                </a:cubicBezTo>
                <a:cubicBezTo>
                  <a:pt x="35" y="257"/>
                  <a:pt x="22" y="178"/>
                  <a:pt x="63" y="122"/>
                </a:cubicBezTo>
                <a:cubicBezTo>
                  <a:pt x="104" y="67"/>
                  <a:pt x="182" y="54"/>
                  <a:pt x="238" y="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3426145" y="4346692"/>
            <a:ext cx="1420416" cy="1518047"/>
          </a:xfrm>
          <a:custGeom>
            <a:avLst/>
            <a:gdLst>
              <a:gd name="T0" fmla="*/ 255 w 336"/>
              <a:gd name="T1" fmla="*/ 311 h 359"/>
              <a:gd name="T2" fmla="*/ 288 w 336"/>
              <a:gd name="T3" fmla="*/ 104 h 359"/>
              <a:gd name="T4" fmla="*/ 30 w 336"/>
              <a:gd name="T5" fmla="*/ 0 h 359"/>
              <a:gd name="T6" fmla="*/ 48 w 336"/>
              <a:gd name="T7" fmla="*/ 278 h 359"/>
              <a:gd name="T8" fmla="*/ 255 w 336"/>
              <a:gd name="T9" fmla="*/ 311 h 359"/>
              <a:gd name="T10" fmla="*/ 98 w 336"/>
              <a:gd name="T11" fmla="*/ 95 h 359"/>
              <a:gd name="T12" fmla="*/ 273 w 336"/>
              <a:gd name="T13" fmla="*/ 123 h 359"/>
              <a:gd name="T14" fmla="*/ 245 w 336"/>
              <a:gd name="T15" fmla="*/ 297 h 359"/>
              <a:gd name="T16" fmla="*/ 71 w 336"/>
              <a:gd name="T17" fmla="*/ 270 h 359"/>
              <a:gd name="T18" fmla="*/ 98 w 336"/>
              <a:gd name="T19" fmla="*/ 9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59">
                <a:moveTo>
                  <a:pt x="255" y="311"/>
                </a:moveTo>
                <a:cubicBezTo>
                  <a:pt x="321" y="263"/>
                  <a:pt x="336" y="170"/>
                  <a:pt x="288" y="104"/>
                </a:cubicBezTo>
                <a:cubicBezTo>
                  <a:pt x="240" y="37"/>
                  <a:pt x="30" y="0"/>
                  <a:pt x="30" y="0"/>
                </a:cubicBezTo>
                <a:cubicBezTo>
                  <a:pt x="30" y="0"/>
                  <a:pt x="0" y="212"/>
                  <a:pt x="48" y="278"/>
                </a:cubicBezTo>
                <a:cubicBezTo>
                  <a:pt x="96" y="344"/>
                  <a:pt x="189" y="359"/>
                  <a:pt x="255" y="311"/>
                </a:cubicBezTo>
                <a:close/>
                <a:moveTo>
                  <a:pt x="98" y="95"/>
                </a:moveTo>
                <a:cubicBezTo>
                  <a:pt x="154" y="54"/>
                  <a:pt x="232" y="67"/>
                  <a:pt x="273" y="123"/>
                </a:cubicBezTo>
                <a:cubicBezTo>
                  <a:pt x="314" y="178"/>
                  <a:pt x="301" y="257"/>
                  <a:pt x="245" y="297"/>
                </a:cubicBezTo>
                <a:cubicBezTo>
                  <a:pt x="189" y="338"/>
                  <a:pt x="111" y="326"/>
                  <a:pt x="71" y="270"/>
                </a:cubicBezTo>
                <a:cubicBezTo>
                  <a:pt x="30" y="214"/>
                  <a:pt x="42" y="136"/>
                  <a:pt x="98" y="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Inhaltsplatzhalter 4"/>
          <p:cNvSpPr txBox="1">
            <a:spLocks/>
          </p:cNvSpPr>
          <p:nvPr/>
        </p:nvSpPr>
        <p:spPr>
          <a:xfrm>
            <a:off x="5238535" y="2763922"/>
            <a:ext cx="1714954" cy="14773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+mj-lt"/>
              </a:rPr>
              <a:t>List of products/services and cost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2" name="Inhaltsplatzhalter 4"/>
          <p:cNvSpPr txBox="1">
            <a:spLocks/>
          </p:cNvSpPr>
          <p:nvPr/>
        </p:nvSpPr>
        <p:spPr>
          <a:xfrm>
            <a:off x="4945771" y="5056185"/>
            <a:ext cx="1881704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3"/>
                </a:solidFill>
                <a:latin typeface="+mj-lt"/>
              </a:rPr>
              <a:t>Summary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Inhaltsplatzhalter 4"/>
          <p:cNvSpPr txBox="1">
            <a:spLocks/>
          </p:cNvSpPr>
          <p:nvPr/>
        </p:nvSpPr>
        <p:spPr>
          <a:xfrm>
            <a:off x="1835462" y="1822029"/>
            <a:ext cx="378276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1"/>
                </a:solidFill>
                <a:latin typeface="+mj-lt"/>
              </a:rPr>
              <a:t>Invoice’s Information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4" name="Inhaltsplatzhalter 4"/>
          <p:cNvSpPr txBox="1">
            <a:spLocks/>
          </p:cNvSpPr>
          <p:nvPr/>
        </p:nvSpPr>
        <p:spPr>
          <a:xfrm>
            <a:off x="24383" y="2895782"/>
            <a:ext cx="2813064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5"/>
                </a:solidFill>
                <a:latin typeface="+mj-lt"/>
              </a:rPr>
              <a:t>Extra Description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Inhaltsplatzhalter 4"/>
          <p:cNvSpPr txBox="1">
            <a:spLocks/>
          </p:cNvSpPr>
          <p:nvPr/>
        </p:nvSpPr>
        <p:spPr>
          <a:xfrm>
            <a:off x="14226" y="4770122"/>
            <a:ext cx="2221691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4"/>
                </a:solidFill>
                <a:latin typeface="+mj-lt"/>
              </a:rPr>
              <a:t>Corporation’s Information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3017" y="2798835"/>
            <a:ext cx="606018" cy="543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280567" y="3640760"/>
            <a:ext cx="606018" cy="5437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33344" y="4915051"/>
            <a:ext cx="606018" cy="5437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04631" y="4915051"/>
            <a:ext cx="606018" cy="5437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100643" y="3628311"/>
            <a:ext cx="606018" cy="543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560510" y="752014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sp>
        <p:nvSpPr>
          <p:cNvPr id="19" name="TextBox 18"/>
          <p:cNvSpPr txBox="1"/>
          <p:nvPr/>
        </p:nvSpPr>
        <p:spPr>
          <a:xfrm>
            <a:off x="-2910926" y="-247410"/>
            <a:ext cx="28167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8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5" grpId="0" animBg="1"/>
      <p:bldP spid="41" grpId="0" animBg="1"/>
      <p:bldP spid="42" grpId="0" animBg="1"/>
      <p:bldP spid="43" grpId="0" animBg="1"/>
      <p:bldP spid="44" grpId="0" animBg="1"/>
      <p:bldP spid="45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738" y="3184635"/>
            <a:ext cx="6198205" cy="2229193"/>
          </a:xfrm>
        </p:spPr>
        <p:txBody>
          <a:bodyPr>
            <a:noAutofit/>
          </a:bodyPr>
          <a:lstStyle/>
          <a:p>
            <a:r>
              <a:rPr lang="en-US" sz="2800" dirty="0">
                <a:effectLst/>
              </a:rPr>
              <a:t>T</a:t>
            </a:r>
            <a:r>
              <a:rPr lang="en-US" sz="2800" dirty="0" smtClean="0">
                <a:effectLst/>
              </a:rPr>
              <a:t>he </a:t>
            </a:r>
            <a:r>
              <a:rPr lang="en-US" sz="2800" dirty="0">
                <a:effectLst/>
              </a:rPr>
              <a:t>area or scenery behind the main object of contemplation, especially when perceived as a framework for it</a:t>
            </a:r>
            <a:r>
              <a:rPr lang="en-US" sz="2800" dirty="0" smtClean="0">
                <a:effectLst/>
              </a:rPr>
              <a:t>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20543325" y="-218867"/>
            <a:ext cx="7576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Pattern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26194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pic>
        <p:nvPicPr>
          <p:cNvPr id="7170" name="Picture 2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43" y="2068032"/>
            <a:ext cx="5286375" cy="222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43" y="4451901"/>
            <a:ext cx="5286375" cy="226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6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9163" y="741711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20543325" y="-218867"/>
            <a:ext cx="7576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Pattern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9163" y="3205215"/>
            <a:ext cx="4077305" cy="1828236"/>
          </a:xfrm>
        </p:spPr>
        <p:txBody>
          <a:bodyPr>
            <a:normAutofit/>
          </a:bodyPr>
          <a:lstStyle/>
          <a:p>
            <a:r>
              <a:rPr lang="en-US" sz="2800" dirty="0"/>
              <a:t>This picture expresses special properties of this </a:t>
            </a:r>
            <a:r>
              <a:rPr lang="en-US" sz="2800" dirty="0" smtClean="0"/>
              <a:t>feature</a:t>
            </a:r>
            <a:endParaRPr lang="en-US" sz="2800" dirty="0"/>
          </a:p>
        </p:txBody>
      </p:sp>
      <p:pic>
        <p:nvPicPr>
          <p:cNvPr id="8194" name="Picture 2" descr="Káº¿t quáº£ hÃ¬nh áº£nh cho background patterns in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99692"/>
            <a:ext cx="7041070" cy="383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04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51584" y="741711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20543325" y="-218867"/>
            <a:ext cx="7576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Pattern</a:t>
            </a:r>
          </a:p>
        </p:txBody>
      </p:sp>
      <p:pic>
        <p:nvPicPr>
          <p:cNvPr id="9218" name="Picture 2" descr="Sta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9" y="2045286"/>
            <a:ext cx="5989381" cy="449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ackenzie Pal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11" y="2176528"/>
            <a:ext cx="5639401" cy="422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leksandar SaviÄ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11" y="2176528"/>
            <a:ext cx="5639401" cy="422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Jacob Waite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10" y="2045286"/>
            <a:ext cx="5652533" cy="449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23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decel="100000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08" y="2222673"/>
            <a:ext cx="6204458" cy="3695136"/>
          </a:xfrm>
        </p:spPr>
        <p:txBody>
          <a:bodyPr>
            <a:noAutofit/>
          </a:bodyPr>
          <a:lstStyle/>
          <a:p>
            <a:r>
              <a:rPr lang="en-US" sz="2800" dirty="0">
                <a:effectLst/>
              </a:rPr>
              <a:t>A color picker (also color chooser or color tool) is a graphical user interface widget, usually found within graphics software or online, used to select colors and sometimes to create color </a:t>
            </a:r>
            <a:r>
              <a:rPr lang="en-US" sz="2800" dirty="0" smtClean="0">
                <a:effectLst/>
              </a:rPr>
              <a:t>schemes</a:t>
            </a:r>
            <a:r>
              <a:rPr lang="en-US" sz="2800" dirty="0">
                <a:effectLst/>
              </a:rPr>
              <a:t>.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26194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8431038" y="-232934"/>
            <a:ext cx="47988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Picker</a:t>
            </a:r>
          </a:p>
        </p:txBody>
      </p:sp>
      <p:pic>
        <p:nvPicPr>
          <p:cNvPr id="1026" name="Picture 2" descr="Káº¿t quáº£ hÃ¬nh áº£nh cho color picker 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47" y="2068032"/>
            <a:ext cx="5331733" cy="41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59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repeatCount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9163" y="741711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8431038" y="-232934"/>
            <a:ext cx="47988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Picker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446" y="1175876"/>
            <a:ext cx="5837867" cy="5154585"/>
          </a:xfrm>
          <a:prstGeom prst="rect">
            <a:avLst/>
          </a:prstGeom>
        </p:spPr>
      </p:pic>
      <p:sp>
        <p:nvSpPr>
          <p:cNvPr id="9" name="Pentagon 8"/>
          <p:cNvSpPr/>
          <p:nvPr/>
        </p:nvSpPr>
        <p:spPr>
          <a:xfrm rot="5400000">
            <a:off x="521355" y="2900071"/>
            <a:ext cx="2166255" cy="1444991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844976" y="2770805"/>
            <a:ext cx="1519013" cy="589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11" name="Pentagon 10"/>
          <p:cNvSpPr/>
          <p:nvPr/>
        </p:nvSpPr>
        <p:spPr>
          <a:xfrm rot="5400000">
            <a:off x="3430288" y="2900071"/>
            <a:ext cx="2166255" cy="144499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3753908" y="2770804"/>
            <a:ext cx="1519013" cy="589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43" name="Inhaltsplatzhalter 4"/>
          <p:cNvSpPr txBox="1">
            <a:spLocks/>
          </p:cNvSpPr>
          <p:nvPr/>
        </p:nvSpPr>
        <p:spPr>
          <a:xfrm>
            <a:off x="223796" y="4929678"/>
            <a:ext cx="27613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1"/>
                </a:solidFill>
                <a:latin typeface="+mj-lt"/>
              </a:rPr>
              <a:t>Color Picker</a:t>
            </a:r>
            <a:endParaRPr lang="en-US" sz="18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9" name="Inhaltsplatzhalter 4"/>
          <p:cNvSpPr txBox="1">
            <a:spLocks/>
          </p:cNvSpPr>
          <p:nvPr/>
        </p:nvSpPr>
        <p:spPr>
          <a:xfrm>
            <a:off x="2931112" y="4929678"/>
            <a:ext cx="31646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+mj-lt"/>
              </a:rPr>
              <a:t>Color’s Information</a:t>
            </a:r>
            <a:endParaRPr lang="en-US" sz="160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25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  <p:bldP spid="10" grpId="0" animBg="1"/>
      <p:bldP spid="11" grpId="0" animBg="1"/>
      <p:bldP spid="12" grpId="0" animBg="1"/>
      <p:bldP spid="43" grpId="0"/>
      <p:bldP spid="4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51584" y="741711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8431038" y="-232934"/>
            <a:ext cx="47988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Picker</a:t>
            </a:r>
          </a:p>
        </p:txBody>
      </p:sp>
      <p:pic>
        <p:nvPicPr>
          <p:cNvPr id="3074" name="Picture 2" descr="Skye Selbi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3" y="2166425"/>
            <a:ext cx="5655778" cy="42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in BegoviÄ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191" y="2010873"/>
            <a:ext cx="5993404" cy="449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hmet SÃ¼lek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7" y="2113611"/>
            <a:ext cx="5796614" cy="43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le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97" y="2055728"/>
            <a:ext cx="5873792" cy="440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repeatCount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/>
          <p:cNvSpPr/>
          <p:nvPr/>
        </p:nvSpPr>
        <p:spPr>
          <a:xfrm>
            <a:off x="4790365" y="163774"/>
            <a:ext cx="7028597" cy="3480178"/>
          </a:xfrm>
          <a:prstGeom prst="cloudCallout">
            <a:avLst>
              <a:gd name="adj1" fmla="val -55954"/>
              <a:gd name="adj2" fmla="val 69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Thanks for listening</a:t>
            </a:r>
            <a:endParaRPr lang="en-US" sz="4800" dirty="0"/>
          </a:p>
        </p:txBody>
      </p:sp>
      <p:pic>
        <p:nvPicPr>
          <p:cNvPr id="1026" name="Picture 2" descr="https://scontent.fsgn3-1.fna.fbcdn.net/v/t1.15752-9/48381373_348351945948473_3806417965830635520_n.png?_nc_cat=104&amp;_nc_oc=AQn-tiASuiCcMfSqXObe-LTvVto9j5vMnzTYuIV0RAqAgzMfnNpPnyJCRnZATjJ0v6o&amp;_nc_ht=scontent.fsgn3-1.fna&amp;oh=f7a771053c1b143de87baf5d39ce8da4&amp;oe=5CF40AD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29" y="3327807"/>
            <a:ext cx="1984518" cy="341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sgn8-1.fna.fbcdn.net/v/t1.15752-9/s2048x2048/48383145_268766667122754_9130020179646873600_n.png?_nc_cat=108&amp;_nc_oc=AQnr8quX0bxshd5zVAPG6fG0c_Y59ZX8z7lHUTRKVTwom6l3Ow7c6CHwlbsXtM3YK3Q&amp;_nc_ht=scontent.fsgn8-1.fna&amp;oh=9bfe62117c380581a5f61c5a998e0ecb&amp;oe=5CE5EA9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7" y="3327807"/>
            <a:ext cx="1925962" cy="341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52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51584" y="630447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5" y="1712034"/>
            <a:ext cx="6714699" cy="5036024"/>
          </a:xfrm>
          <a:prstGeom prst="rect">
            <a:avLst/>
          </a:prstGeom>
        </p:spPr>
      </p:pic>
      <p:pic>
        <p:nvPicPr>
          <p:cNvPr id="2050" name="Picture 2" descr="Elina Frolov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19" y="2246626"/>
            <a:ext cx="4763068" cy="349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tin Garri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7" y="1601312"/>
            <a:ext cx="6911538" cy="518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herine Wa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9" y="1773708"/>
            <a:ext cx="6451816" cy="48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ott Hutches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14" y="1608375"/>
            <a:ext cx="6902121" cy="517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2910926" y="-247410"/>
            <a:ext cx="28167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80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19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496" y="1935921"/>
            <a:ext cx="7422776" cy="3695136"/>
          </a:xfrm>
        </p:spPr>
        <p:txBody>
          <a:bodyPr>
            <a:noAutofit/>
          </a:bodyPr>
          <a:lstStyle/>
          <a:p>
            <a:r>
              <a:rPr lang="en-US" sz="3200" dirty="0" smtClean="0"/>
              <a:t>Delivers </a:t>
            </a:r>
            <a:r>
              <a:rPr lang="en-US" sz="3200" dirty="0"/>
              <a:t>the experience and benefits of the social </a:t>
            </a:r>
            <a:r>
              <a:rPr lang="en-US" sz="3200" dirty="0" smtClean="0"/>
              <a:t>feeds.</a:t>
            </a:r>
          </a:p>
          <a:p>
            <a:r>
              <a:rPr lang="en-US" sz="3200" dirty="0" smtClean="0"/>
              <a:t>Offers </a:t>
            </a:r>
            <a:r>
              <a:rPr lang="en-US" sz="3200" dirty="0"/>
              <a:t>an open feed to all app users where image or text can be posted for everyone to see, like, or join the conversation</a:t>
            </a:r>
            <a:r>
              <a:rPr lang="en-US" sz="3200" dirty="0" smtClean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22" y="2761036"/>
            <a:ext cx="5418975" cy="4064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5003293" y="-220516"/>
            <a:ext cx="50032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Feed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8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22" y="752014"/>
            <a:ext cx="3428238" cy="6116289"/>
          </a:xfrm>
          <a:prstGeom prst="rect">
            <a:avLst/>
          </a:prstGeo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867743" y="2510747"/>
            <a:ext cx="1256110" cy="1624013"/>
          </a:xfrm>
          <a:custGeom>
            <a:avLst/>
            <a:gdLst>
              <a:gd name="T0" fmla="*/ 149 w 297"/>
              <a:gd name="T1" fmla="*/ 0 h 384"/>
              <a:gd name="T2" fmla="*/ 0 w 297"/>
              <a:gd name="T3" fmla="*/ 148 h 384"/>
              <a:gd name="T4" fmla="*/ 149 w 297"/>
              <a:gd name="T5" fmla="*/ 384 h 384"/>
              <a:gd name="T6" fmla="*/ 297 w 297"/>
              <a:gd name="T7" fmla="*/ 148 h 384"/>
              <a:gd name="T8" fmla="*/ 149 w 297"/>
              <a:gd name="T9" fmla="*/ 0 h 384"/>
              <a:gd name="T10" fmla="*/ 149 w 297"/>
              <a:gd name="T11" fmla="*/ 267 h 384"/>
              <a:gd name="T12" fmla="*/ 24 w 297"/>
              <a:gd name="T13" fmla="*/ 142 h 384"/>
              <a:gd name="T14" fmla="*/ 149 w 297"/>
              <a:gd name="T15" fmla="*/ 17 h 384"/>
              <a:gd name="T16" fmla="*/ 274 w 297"/>
              <a:gd name="T17" fmla="*/ 142 h 384"/>
              <a:gd name="T18" fmla="*/ 149 w 297"/>
              <a:gd name="T19" fmla="*/ 26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7" h="384">
                <a:moveTo>
                  <a:pt x="149" y="0"/>
                </a:moveTo>
                <a:cubicBezTo>
                  <a:pt x="67" y="0"/>
                  <a:pt x="0" y="67"/>
                  <a:pt x="0" y="148"/>
                </a:cubicBezTo>
                <a:cubicBezTo>
                  <a:pt x="0" y="230"/>
                  <a:pt x="149" y="384"/>
                  <a:pt x="149" y="384"/>
                </a:cubicBezTo>
                <a:cubicBezTo>
                  <a:pt x="149" y="384"/>
                  <a:pt x="297" y="230"/>
                  <a:pt x="297" y="148"/>
                </a:cubicBezTo>
                <a:cubicBezTo>
                  <a:pt x="297" y="67"/>
                  <a:pt x="231" y="0"/>
                  <a:pt x="149" y="0"/>
                </a:cubicBezTo>
                <a:close/>
                <a:moveTo>
                  <a:pt x="149" y="267"/>
                </a:moveTo>
                <a:cubicBezTo>
                  <a:pt x="80" y="267"/>
                  <a:pt x="24" y="211"/>
                  <a:pt x="24" y="142"/>
                </a:cubicBezTo>
                <a:cubicBezTo>
                  <a:pt x="24" y="73"/>
                  <a:pt x="80" y="17"/>
                  <a:pt x="149" y="17"/>
                </a:cubicBezTo>
                <a:cubicBezTo>
                  <a:pt x="218" y="17"/>
                  <a:pt x="274" y="73"/>
                  <a:pt x="274" y="142"/>
                </a:cubicBezTo>
                <a:cubicBezTo>
                  <a:pt x="274" y="211"/>
                  <a:pt x="218" y="267"/>
                  <a:pt x="149" y="2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3598786" y="3208454"/>
            <a:ext cx="1653779" cy="1408510"/>
          </a:xfrm>
          <a:custGeom>
            <a:avLst/>
            <a:gdLst>
              <a:gd name="T0" fmla="*/ 365 w 391"/>
              <a:gd name="T1" fmla="*/ 121 h 333"/>
              <a:gd name="T2" fmla="*/ 178 w 391"/>
              <a:gd name="T3" fmla="*/ 26 h 333"/>
              <a:gd name="T4" fmla="*/ 0 w 391"/>
              <a:gd name="T5" fmla="*/ 239 h 333"/>
              <a:gd name="T6" fmla="*/ 270 w 391"/>
              <a:gd name="T7" fmla="*/ 308 h 333"/>
              <a:gd name="T8" fmla="*/ 365 w 391"/>
              <a:gd name="T9" fmla="*/ 121 h 333"/>
              <a:gd name="T10" fmla="*/ 112 w 391"/>
              <a:gd name="T11" fmla="*/ 203 h 333"/>
              <a:gd name="T12" fmla="*/ 192 w 391"/>
              <a:gd name="T13" fmla="*/ 46 h 333"/>
              <a:gd name="T14" fmla="*/ 350 w 391"/>
              <a:gd name="T15" fmla="*/ 126 h 333"/>
              <a:gd name="T16" fmla="*/ 269 w 391"/>
              <a:gd name="T17" fmla="*/ 284 h 333"/>
              <a:gd name="T18" fmla="*/ 112 w 391"/>
              <a:gd name="T19" fmla="*/ 20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1" h="333">
                <a:moveTo>
                  <a:pt x="365" y="121"/>
                </a:moveTo>
                <a:cubicBezTo>
                  <a:pt x="340" y="43"/>
                  <a:pt x="256" y="0"/>
                  <a:pt x="178" y="26"/>
                </a:cubicBezTo>
                <a:cubicBezTo>
                  <a:pt x="101" y="51"/>
                  <a:pt x="0" y="239"/>
                  <a:pt x="0" y="239"/>
                </a:cubicBezTo>
                <a:cubicBezTo>
                  <a:pt x="0" y="239"/>
                  <a:pt x="192" y="333"/>
                  <a:pt x="270" y="308"/>
                </a:cubicBezTo>
                <a:cubicBezTo>
                  <a:pt x="348" y="282"/>
                  <a:pt x="391" y="199"/>
                  <a:pt x="365" y="121"/>
                </a:cubicBezTo>
                <a:close/>
                <a:moveTo>
                  <a:pt x="112" y="203"/>
                </a:moveTo>
                <a:cubicBezTo>
                  <a:pt x="90" y="138"/>
                  <a:pt x="126" y="67"/>
                  <a:pt x="192" y="46"/>
                </a:cubicBezTo>
                <a:cubicBezTo>
                  <a:pt x="258" y="24"/>
                  <a:pt x="328" y="60"/>
                  <a:pt x="350" y="126"/>
                </a:cubicBezTo>
                <a:cubicBezTo>
                  <a:pt x="371" y="192"/>
                  <a:pt x="335" y="262"/>
                  <a:pt x="269" y="284"/>
                </a:cubicBezTo>
                <a:cubicBezTo>
                  <a:pt x="203" y="305"/>
                  <a:pt x="133" y="269"/>
                  <a:pt x="112" y="20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1730695" y="3196548"/>
            <a:ext cx="1649016" cy="1407319"/>
          </a:xfrm>
          <a:custGeom>
            <a:avLst/>
            <a:gdLst>
              <a:gd name="T0" fmla="*/ 25 w 390"/>
              <a:gd name="T1" fmla="*/ 120 h 333"/>
              <a:gd name="T2" fmla="*/ 121 w 390"/>
              <a:gd name="T3" fmla="*/ 307 h 333"/>
              <a:gd name="T4" fmla="*/ 390 w 390"/>
              <a:gd name="T5" fmla="*/ 239 h 333"/>
              <a:gd name="T6" fmla="*/ 212 w 390"/>
              <a:gd name="T7" fmla="*/ 25 h 333"/>
              <a:gd name="T8" fmla="*/ 25 w 390"/>
              <a:gd name="T9" fmla="*/ 120 h 333"/>
              <a:gd name="T10" fmla="*/ 279 w 390"/>
              <a:gd name="T11" fmla="*/ 203 h 333"/>
              <a:gd name="T12" fmla="*/ 122 w 390"/>
              <a:gd name="T13" fmla="*/ 283 h 333"/>
              <a:gd name="T14" fmla="*/ 41 w 390"/>
              <a:gd name="T15" fmla="*/ 126 h 333"/>
              <a:gd name="T16" fmla="*/ 199 w 390"/>
              <a:gd name="T17" fmla="*/ 45 h 333"/>
              <a:gd name="T18" fmla="*/ 279 w 390"/>
              <a:gd name="T19" fmla="*/ 20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0" h="333">
                <a:moveTo>
                  <a:pt x="25" y="120"/>
                </a:moveTo>
                <a:cubicBezTo>
                  <a:pt x="0" y="198"/>
                  <a:pt x="43" y="282"/>
                  <a:pt x="121" y="307"/>
                </a:cubicBezTo>
                <a:cubicBezTo>
                  <a:pt x="199" y="333"/>
                  <a:pt x="390" y="239"/>
                  <a:pt x="390" y="239"/>
                </a:cubicBezTo>
                <a:cubicBezTo>
                  <a:pt x="390" y="239"/>
                  <a:pt x="290" y="51"/>
                  <a:pt x="212" y="25"/>
                </a:cubicBezTo>
                <a:cubicBezTo>
                  <a:pt x="134" y="0"/>
                  <a:pt x="51" y="43"/>
                  <a:pt x="25" y="120"/>
                </a:cubicBezTo>
                <a:close/>
                <a:moveTo>
                  <a:pt x="279" y="203"/>
                </a:moveTo>
                <a:cubicBezTo>
                  <a:pt x="258" y="269"/>
                  <a:pt x="187" y="305"/>
                  <a:pt x="122" y="283"/>
                </a:cubicBezTo>
                <a:cubicBezTo>
                  <a:pt x="56" y="262"/>
                  <a:pt x="20" y="191"/>
                  <a:pt x="41" y="126"/>
                </a:cubicBezTo>
                <a:cubicBezTo>
                  <a:pt x="63" y="60"/>
                  <a:pt x="133" y="24"/>
                  <a:pt x="199" y="45"/>
                </a:cubicBezTo>
                <a:cubicBezTo>
                  <a:pt x="265" y="67"/>
                  <a:pt x="301" y="137"/>
                  <a:pt x="279" y="20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2118840" y="4338358"/>
            <a:ext cx="1421606" cy="1518047"/>
          </a:xfrm>
          <a:custGeom>
            <a:avLst/>
            <a:gdLst>
              <a:gd name="T0" fmla="*/ 81 w 336"/>
              <a:gd name="T1" fmla="*/ 311 h 359"/>
              <a:gd name="T2" fmla="*/ 288 w 336"/>
              <a:gd name="T3" fmla="*/ 278 h 359"/>
              <a:gd name="T4" fmla="*/ 306 w 336"/>
              <a:gd name="T5" fmla="*/ 0 h 359"/>
              <a:gd name="T6" fmla="*/ 48 w 336"/>
              <a:gd name="T7" fmla="*/ 104 h 359"/>
              <a:gd name="T8" fmla="*/ 81 w 336"/>
              <a:gd name="T9" fmla="*/ 311 h 359"/>
              <a:gd name="T10" fmla="*/ 238 w 336"/>
              <a:gd name="T11" fmla="*/ 95 h 359"/>
              <a:gd name="T12" fmla="*/ 265 w 336"/>
              <a:gd name="T13" fmla="*/ 270 h 359"/>
              <a:gd name="T14" fmla="*/ 91 w 336"/>
              <a:gd name="T15" fmla="*/ 297 h 359"/>
              <a:gd name="T16" fmla="*/ 63 w 336"/>
              <a:gd name="T17" fmla="*/ 122 h 359"/>
              <a:gd name="T18" fmla="*/ 238 w 336"/>
              <a:gd name="T19" fmla="*/ 9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59">
                <a:moveTo>
                  <a:pt x="81" y="311"/>
                </a:moveTo>
                <a:cubicBezTo>
                  <a:pt x="147" y="359"/>
                  <a:pt x="240" y="344"/>
                  <a:pt x="288" y="278"/>
                </a:cubicBezTo>
                <a:cubicBezTo>
                  <a:pt x="336" y="212"/>
                  <a:pt x="306" y="0"/>
                  <a:pt x="306" y="0"/>
                </a:cubicBezTo>
                <a:cubicBezTo>
                  <a:pt x="306" y="0"/>
                  <a:pt x="96" y="37"/>
                  <a:pt x="48" y="104"/>
                </a:cubicBezTo>
                <a:cubicBezTo>
                  <a:pt x="0" y="170"/>
                  <a:pt x="15" y="263"/>
                  <a:pt x="81" y="311"/>
                </a:cubicBezTo>
                <a:close/>
                <a:moveTo>
                  <a:pt x="238" y="95"/>
                </a:moveTo>
                <a:cubicBezTo>
                  <a:pt x="294" y="135"/>
                  <a:pt x="306" y="214"/>
                  <a:pt x="265" y="270"/>
                </a:cubicBezTo>
                <a:cubicBezTo>
                  <a:pt x="225" y="325"/>
                  <a:pt x="147" y="338"/>
                  <a:pt x="91" y="297"/>
                </a:cubicBezTo>
                <a:cubicBezTo>
                  <a:pt x="35" y="257"/>
                  <a:pt x="22" y="178"/>
                  <a:pt x="63" y="122"/>
                </a:cubicBezTo>
                <a:cubicBezTo>
                  <a:pt x="104" y="67"/>
                  <a:pt x="182" y="54"/>
                  <a:pt x="238" y="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3426145" y="4346692"/>
            <a:ext cx="1420416" cy="1518047"/>
          </a:xfrm>
          <a:custGeom>
            <a:avLst/>
            <a:gdLst>
              <a:gd name="T0" fmla="*/ 255 w 336"/>
              <a:gd name="T1" fmla="*/ 311 h 359"/>
              <a:gd name="T2" fmla="*/ 288 w 336"/>
              <a:gd name="T3" fmla="*/ 104 h 359"/>
              <a:gd name="T4" fmla="*/ 30 w 336"/>
              <a:gd name="T5" fmla="*/ 0 h 359"/>
              <a:gd name="T6" fmla="*/ 48 w 336"/>
              <a:gd name="T7" fmla="*/ 278 h 359"/>
              <a:gd name="T8" fmla="*/ 255 w 336"/>
              <a:gd name="T9" fmla="*/ 311 h 359"/>
              <a:gd name="T10" fmla="*/ 98 w 336"/>
              <a:gd name="T11" fmla="*/ 95 h 359"/>
              <a:gd name="T12" fmla="*/ 273 w 336"/>
              <a:gd name="T13" fmla="*/ 123 h 359"/>
              <a:gd name="T14" fmla="*/ 245 w 336"/>
              <a:gd name="T15" fmla="*/ 297 h 359"/>
              <a:gd name="T16" fmla="*/ 71 w 336"/>
              <a:gd name="T17" fmla="*/ 270 h 359"/>
              <a:gd name="T18" fmla="*/ 98 w 336"/>
              <a:gd name="T19" fmla="*/ 9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59">
                <a:moveTo>
                  <a:pt x="255" y="311"/>
                </a:moveTo>
                <a:cubicBezTo>
                  <a:pt x="321" y="263"/>
                  <a:pt x="336" y="170"/>
                  <a:pt x="288" y="104"/>
                </a:cubicBezTo>
                <a:cubicBezTo>
                  <a:pt x="240" y="37"/>
                  <a:pt x="30" y="0"/>
                  <a:pt x="30" y="0"/>
                </a:cubicBezTo>
                <a:cubicBezTo>
                  <a:pt x="30" y="0"/>
                  <a:pt x="0" y="212"/>
                  <a:pt x="48" y="278"/>
                </a:cubicBezTo>
                <a:cubicBezTo>
                  <a:pt x="96" y="344"/>
                  <a:pt x="189" y="359"/>
                  <a:pt x="255" y="311"/>
                </a:cubicBezTo>
                <a:close/>
                <a:moveTo>
                  <a:pt x="98" y="95"/>
                </a:moveTo>
                <a:cubicBezTo>
                  <a:pt x="154" y="54"/>
                  <a:pt x="232" y="67"/>
                  <a:pt x="273" y="123"/>
                </a:cubicBezTo>
                <a:cubicBezTo>
                  <a:pt x="314" y="178"/>
                  <a:pt x="301" y="257"/>
                  <a:pt x="245" y="297"/>
                </a:cubicBezTo>
                <a:cubicBezTo>
                  <a:pt x="189" y="338"/>
                  <a:pt x="111" y="326"/>
                  <a:pt x="71" y="270"/>
                </a:cubicBezTo>
                <a:cubicBezTo>
                  <a:pt x="30" y="214"/>
                  <a:pt x="42" y="136"/>
                  <a:pt x="98" y="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Inhaltsplatzhalter 4"/>
          <p:cNvSpPr txBox="1">
            <a:spLocks/>
          </p:cNvSpPr>
          <p:nvPr/>
        </p:nvSpPr>
        <p:spPr>
          <a:xfrm>
            <a:off x="5238535" y="3317920"/>
            <a:ext cx="1714954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+mj-lt"/>
              </a:rPr>
              <a:t>Verb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2" name="Inhaltsplatzhalter 4"/>
          <p:cNvSpPr txBox="1">
            <a:spLocks/>
          </p:cNvSpPr>
          <p:nvPr/>
        </p:nvSpPr>
        <p:spPr>
          <a:xfrm>
            <a:off x="4945771" y="5056185"/>
            <a:ext cx="1881704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3"/>
                </a:solidFill>
                <a:latin typeface="+mj-lt"/>
              </a:rPr>
              <a:t>Object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Inhaltsplatzhalter 4"/>
          <p:cNvSpPr txBox="1">
            <a:spLocks/>
          </p:cNvSpPr>
          <p:nvPr/>
        </p:nvSpPr>
        <p:spPr>
          <a:xfrm>
            <a:off x="2995201" y="1987658"/>
            <a:ext cx="378276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1"/>
                </a:solidFill>
                <a:latin typeface="+mj-lt"/>
              </a:rPr>
              <a:t>Actor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4" name="Inhaltsplatzhalter 4"/>
          <p:cNvSpPr txBox="1">
            <a:spLocks/>
          </p:cNvSpPr>
          <p:nvPr/>
        </p:nvSpPr>
        <p:spPr>
          <a:xfrm>
            <a:off x="11682" y="2908482"/>
            <a:ext cx="3007899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5"/>
                </a:solidFill>
                <a:latin typeface="+mj-lt"/>
              </a:rPr>
              <a:t>Extra Information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Inhaltsplatzhalter 4"/>
          <p:cNvSpPr txBox="1">
            <a:spLocks/>
          </p:cNvSpPr>
          <p:nvPr/>
        </p:nvSpPr>
        <p:spPr>
          <a:xfrm>
            <a:off x="812725" y="5001580"/>
            <a:ext cx="2221691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2400" b="1" dirty="0" smtClean="0">
                <a:solidFill>
                  <a:schemeClr val="accent4"/>
                </a:solidFill>
                <a:latin typeface="+mj-lt"/>
              </a:rPr>
              <a:t>Target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3017" y="2798835"/>
            <a:ext cx="606018" cy="543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280567" y="3640760"/>
            <a:ext cx="606018" cy="5437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33344" y="4915051"/>
            <a:ext cx="606018" cy="5437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04631" y="4915051"/>
            <a:ext cx="606018" cy="5437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100643" y="3628311"/>
            <a:ext cx="606018" cy="5437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560510" y="752014"/>
            <a:ext cx="604613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component</a:t>
            </a:r>
            <a:endParaRPr lang="en-US" sz="48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597900" y="5651500"/>
            <a:ext cx="1587500" cy="3937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2" idx="1"/>
          </p:cNvCxnSpPr>
          <p:nvPr/>
        </p:nvCxnSpPr>
        <p:spPr>
          <a:xfrm flipH="1">
            <a:off x="8191500" y="5848350"/>
            <a:ext cx="406400" cy="805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24478" y="565150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Extra Info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003293" y="-220516"/>
            <a:ext cx="50032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Feed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77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5" grpId="0" animBg="1"/>
      <p:bldP spid="41" grpId="0" animBg="1"/>
      <p:bldP spid="42" grpId="0" animBg="1"/>
      <p:bldP spid="43" grpId="0" animBg="1"/>
      <p:bldP spid="44" grpId="0" animBg="1"/>
      <p:bldP spid="4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51584" y="630447"/>
            <a:ext cx="5677902" cy="13035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5" y="1712034"/>
            <a:ext cx="6714698" cy="503602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9810" y="2246626"/>
            <a:ext cx="4653886" cy="349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238" y="1685943"/>
            <a:ext cx="6911538" cy="518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314" y="1685943"/>
            <a:ext cx="6451816" cy="48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238" y="1571468"/>
            <a:ext cx="6902121" cy="51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5003293" y="-220516"/>
            <a:ext cx="50032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Feed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0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19" y="741711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496" y="1935921"/>
            <a:ext cx="7422776" cy="3695136"/>
          </a:xfrm>
        </p:spPr>
        <p:txBody>
          <a:bodyPr>
            <a:noAutofit/>
          </a:bodyPr>
          <a:lstStyle/>
          <a:p>
            <a:r>
              <a:rPr lang="en-US" sz="3200" dirty="0" smtClean="0"/>
              <a:t>Informs </a:t>
            </a:r>
            <a:r>
              <a:rPr lang="en-US" sz="3200" dirty="0"/>
              <a:t>users about the invention or new upgrade from your product or </a:t>
            </a:r>
            <a:r>
              <a:rPr lang="en-US" sz="3200" dirty="0" smtClean="0"/>
              <a:t>service</a:t>
            </a:r>
          </a:p>
          <a:p>
            <a:r>
              <a:rPr lang="en-US" sz="3200" dirty="0"/>
              <a:t>Collecting user information such as email, phone numbers to send referrals earlier is an attractive feature.</a:t>
            </a:r>
            <a:endParaRPr lang="en-US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9860">
            <a:off x="6927353" y="1410991"/>
            <a:ext cx="5418975" cy="363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5003293" y="-220516"/>
            <a:ext cx="50545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Coming Soon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94129" y="741711"/>
            <a:ext cx="12394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07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624</TotalTime>
  <Words>558</Words>
  <Application>Microsoft Office PowerPoint</Application>
  <PresentationFormat>Widescreen</PresentationFormat>
  <Paragraphs>202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Bookman Old Style</vt:lpstr>
      <vt:lpstr>Rockwell</vt:lpstr>
      <vt:lpstr>Times New Roman</vt:lpstr>
      <vt:lpstr>Wingdings</vt:lpstr>
      <vt:lpstr>Damask</vt:lpstr>
      <vt:lpstr>PowerPoint Presentation</vt:lpstr>
      <vt:lpstr>PowerPoint Presentation</vt:lpstr>
      <vt:lpstr>Introduction</vt:lpstr>
      <vt:lpstr>component</vt:lpstr>
      <vt:lpstr>Example</vt:lpstr>
      <vt:lpstr>Introduction</vt:lpstr>
      <vt:lpstr>component</vt:lpstr>
      <vt:lpstr>Example</vt:lpstr>
      <vt:lpstr>Introduction</vt:lpstr>
      <vt:lpstr>component</vt:lpstr>
      <vt:lpstr>Example</vt:lpstr>
      <vt:lpstr>Introduction</vt:lpstr>
      <vt:lpstr>component</vt:lpstr>
      <vt:lpstr>Example</vt:lpstr>
      <vt:lpstr>Introduction</vt:lpstr>
      <vt:lpstr>component</vt:lpstr>
      <vt:lpstr>Example</vt:lpstr>
      <vt:lpstr>Introduction</vt:lpstr>
      <vt:lpstr>component</vt:lpstr>
      <vt:lpstr>Example</vt:lpstr>
      <vt:lpstr>Introduction</vt:lpstr>
      <vt:lpstr>Example</vt:lpstr>
      <vt:lpstr>Introduction</vt:lpstr>
      <vt:lpstr>Example</vt:lpstr>
      <vt:lpstr>Introduction</vt:lpstr>
      <vt:lpstr>component</vt:lpstr>
      <vt:lpstr>Example</vt:lpstr>
      <vt:lpstr>Introduction</vt:lpstr>
      <vt:lpstr>component</vt:lpstr>
      <vt:lpstr>Example</vt:lpstr>
      <vt:lpstr>Introduction</vt:lpstr>
      <vt:lpstr>component</vt:lpstr>
      <vt:lpstr>Example</vt:lpstr>
      <vt:lpstr>Introduction</vt:lpstr>
      <vt:lpstr>component</vt:lpstr>
      <vt:lpstr>Example</vt:lpstr>
      <vt:lpstr>Introduction</vt:lpstr>
      <vt:lpstr>component</vt:lpstr>
      <vt:lpstr>Example</vt:lpstr>
      <vt:lpstr>Introduction</vt:lpstr>
      <vt:lpstr>component</vt:lpstr>
      <vt:lpstr>Example</vt:lpstr>
      <vt:lpstr>Introduction</vt:lpstr>
      <vt:lpstr>component</vt:lpstr>
      <vt:lpstr>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INVOICE</dc:title>
  <dc:creator>Tài Lâm</dc:creator>
  <cp:lastModifiedBy>Tài Lâm</cp:lastModifiedBy>
  <cp:revision>156</cp:revision>
  <dcterms:created xsi:type="dcterms:W3CDTF">2019-01-26T16:35:35Z</dcterms:created>
  <dcterms:modified xsi:type="dcterms:W3CDTF">2019-03-05T13:03:33Z</dcterms:modified>
</cp:coreProperties>
</file>